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4" r:id="rId5"/>
  </p:sldMasterIdLst>
  <p:notesMasterIdLst>
    <p:notesMasterId r:id="rId23"/>
  </p:notesMasterIdLst>
  <p:sldIdLst>
    <p:sldId id="256" r:id="rId6"/>
    <p:sldId id="257" r:id="rId7"/>
    <p:sldId id="307" r:id="rId8"/>
    <p:sldId id="262" r:id="rId9"/>
    <p:sldId id="302" r:id="rId10"/>
    <p:sldId id="308" r:id="rId11"/>
    <p:sldId id="284" r:id="rId12"/>
    <p:sldId id="285" r:id="rId13"/>
    <p:sldId id="267" r:id="rId14"/>
    <p:sldId id="279" r:id="rId15"/>
    <p:sldId id="295" r:id="rId16"/>
    <p:sldId id="276" r:id="rId17"/>
    <p:sldId id="277" r:id="rId18"/>
    <p:sldId id="306" r:id="rId19"/>
    <p:sldId id="304" r:id="rId20"/>
    <p:sldId id="268"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374D542-6E3E-455F-9BFB-B45891911720}">
          <p14:sldIdLst>
            <p14:sldId id="256"/>
            <p14:sldId id="257"/>
            <p14:sldId id="307"/>
            <p14:sldId id="262"/>
            <p14:sldId id="302"/>
            <p14:sldId id="308"/>
            <p14:sldId id="284"/>
            <p14:sldId id="285"/>
            <p14:sldId id="267"/>
            <p14:sldId id="279"/>
            <p14:sldId id="295"/>
            <p14:sldId id="276"/>
            <p14:sldId id="277"/>
            <p14:sldId id="306"/>
            <p14:sldId id="304"/>
            <p14:sldId id="268"/>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327" autoAdjust="0"/>
  </p:normalViewPr>
  <p:slideViewPr>
    <p:cSldViewPr snapToGrid="0">
      <p:cViewPr varScale="1">
        <p:scale>
          <a:sx n="50" d="100"/>
          <a:sy n="50" d="100"/>
        </p:scale>
        <p:origin x="1284" y="44"/>
      </p:cViewPr>
      <p:guideLst/>
    </p:cSldViewPr>
  </p:slideViewPr>
  <p:notesTextViewPr>
    <p:cViewPr>
      <p:scale>
        <a:sx n="1" d="1"/>
        <a:sy n="1" d="1"/>
      </p:scale>
      <p:origin x="0" y="-28"/>
    </p:cViewPr>
  </p:notesTextViewPr>
  <p:notesViewPr>
    <p:cSldViewPr snapToGrid="0">
      <p:cViewPr varScale="1">
        <p:scale>
          <a:sx n="55" d="100"/>
          <a:sy n="55" d="100"/>
        </p:scale>
        <p:origin x="260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C3FCC2-4E7A-4671-AA79-177CB194E449}" type="datetimeFigureOut">
              <a:rPr lang="en-US" smtClean="0"/>
              <a:t>9/3/2019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1C38D-F26D-4167-83EF-8774BC62D548}" type="slidenum">
              <a:rPr lang="en-US" smtClean="0"/>
              <a:t>‹#›</a:t>
            </a:fld>
            <a:endParaRPr lang="en-US"/>
          </a:p>
        </p:txBody>
      </p:sp>
    </p:spTree>
    <p:extLst>
      <p:ext uri="{BB962C8B-B14F-4D97-AF65-F5344CB8AC3E}">
        <p14:creationId xmlns:p14="http://schemas.microsoft.com/office/powerpoint/2010/main" val="3336050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Good morning, my name is Adanna Akwataghibe and today I will be talking to you about the new software package for Climate modelling diagnostics EZclim that I developed during this project. </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1</a:t>
            </a:fld>
            <a:endParaRPr lang="en-US"/>
          </a:p>
        </p:txBody>
      </p:sp>
    </p:spTree>
    <p:extLst>
      <p:ext uri="{BB962C8B-B14F-4D97-AF65-F5344CB8AC3E}">
        <p14:creationId xmlns:p14="http://schemas.microsoft.com/office/powerpoint/2010/main" val="2736725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Climate modellers measure climate change by comparing 2 model simulations- or performing multi-model analysis, so we anticipated the user need of being able to handle climate experiments. By design Ezclim can handle 2 experiments at once – so the software ingests a lot of data. In this example, we compute the mean of sea surface temperature in the past and the future and calculate the absolute difference between these means to obtain the change in sea surface temperature. </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10</a:t>
            </a:fld>
            <a:endParaRPr lang="en-US"/>
          </a:p>
        </p:txBody>
      </p:sp>
    </p:spTree>
    <p:extLst>
      <p:ext uri="{BB962C8B-B14F-4D97-AF65-F5344CB8AC3E}">
        <p14:creationId xmlns:p14="http://schemas.microsoft.com/office/powerpoint/2010/main" val="1798625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EZclim can also analyse and compute diagnostics within a local region. The data within the region is isolated using a mask file that is given in the user input.  The variability in a certain region can also be measured – this is often done by plotting the histogram. Histogram bins can be specified by users: either the number of bins required or even the specific bin edges. Functionality of fixing bin edges is very important for Model inter-comparison work</a:t>
            </a:r>
          </a:p>
        </p:txBody>
      </p:sp>
      <p:sp>
        <p:nvSpPr>
          <p:cNvPr id="4" name="Slide Number Placeholder 3"/>
          <p:cNvSpPr>
            <a:spLocks noGrp="1"/>
          </p:cNvSpPr>
          <p:nvPr>
            <p:ph type="sldNum" sz="quarter" idx="5"/>
          </p:nvPr>
        </p:nvSpPr>
        <p:spPr/>
        <p:txBody>
          <a:bodyPr/>
          <a:lstStyle/>
          <a:p>
            <a:fld id="{5A01C38D-F26D-4167-83EF-8774BC62D548}" type="slidenum">
              <a:rPr lang="en-US" smtClean="0"/>
              <a:t>11</a:t>
            </a:fld>
            <a:endParaRPr lang="en-US"/>
          </a:p>
        </p:txBody>
      </p:sp>
    </p:spTree>
    <p:extLst>
      <p:ext uri="{BB962C8B-B14F-4D97-AF65-F5344CB8AC3E}">
        <p14:creationId xmlns:p14="http://schemas.microsoft.com/office/powerpoint/2010/main" val="961608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Not only can we perform analysis in global and local regions, we can also analyse a point or series of points.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sample and grid point refer to the type of interpolation used when obtaining the point value. The sample point uses linear interpolation and grid point uses nearest neighbour interpolation.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is an example of how we can use the functionality of the grid manipulation to show the seasonal variability of the air pressure as well as the statistics of the randomly selected grid point across 1979-2014.</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12</a:t>
            </a:fld>
            <a:endParaRPr lang="en-US"/>
          </a:p>
        </p:txBody>
      </p:sp>
    </p:spTree>
    <p:extLst>
      <p:ext uri="{BB962C8B-B14F-4D97-AF65-F5344CB8AC3E}">
        <p14:creationId xmlns:p14="http://schemas.microsoft.com/office/powerpoint/2010/main" val="3830699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rotating grids and plotting on a latitude/longitude grid, we must be aware of the wrap around problem. That is, the longitudes of earth are between -180 and 180 degrees. However, -180 is next to 180 because earth Is of course, spherical. We had to take this into consideration, when developing the rotation functionality in EZclim.  This example shows the grid being rotated from 90 degrees west to 10 degrees east. </a:t>
            </a:r>
          </a:p>
        </p:txBody>
      </p:sp>
      <p:sp>
        <p:nvSpPr>
          <p:cNvPr id="4" name="Slide Number Placeholder 3"/>
          <p:cNvSpPr>
            <a:spLocks noGrp="1"/>
          </p:cNvSpPr>
          <p:nvPr>
            <p:ph type="sldNum" sz="quarter" idx="5"/>
          </p:nvPr>
        </p:nvSpPr>
        <p:spPr/>
        <p:txBody>
          <a:bodyPr/>
          <a:lstStyle/>
          <a:p>
            <a:fld id="{5A01C38D-F26D-4167-83EF-8774BC62D548}" type="slidenum">
              <a:rPr lang="en-US" smtClean="0"/>
              <a:t>13</a:t>
            </a:fld>
            <a:endParaRPr lang="en-US"/>
          </a:p>
        </p:txBody>
      </p:sp>
    </p:spTree>
    <p:extLst>
      <p:ext uri="{BB962C8B-B14F-4D97-AF65-F5344CB8AC3E}">
        <p14:creationId xmlns:p14="http://schemas.microsoft.com/office/powerpoint/2010/main" val="1207569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EZclim also provides the mechanism to interpolate the grid unto a grid of another model. This can be from finer to coarser grid (or vice versa). This functionality is important for model inter-comparison and model data inter-comparison. </a:t>
            </a:r>
          </a:p>
        </p:txBody>
      </p:sp>
      <p:sp>
        <p:nvSpPr>
          <p:cNvPr id="4" name="Slide Number Placeholder 3"/>
          <p:cNvSpPr>
            <a:spLocks noGrp="1"/>
          </p:cNvSpPr>
          <p:nvPr>
            <p:ph type="sldNum" sz="quarter" idx="5"/>
          </p:nvPr>
        </p:nvSpPr>
        <p:spPr/>
        <p:txBody>
          <a:bodyPr/>
          <a:lstStyle/>
          <a:p>
            <a:fld id="{5A01C38D-F26D-4167-83EF-8774BC62D548}" type="slidenum">
              <a:rPr lang="en-US" smtClean="0"/>
              <a:t>14</a:t>
            </a:fld>
            <a:endParaRPr lang="en-US"/>
          </a:p>
        </p:txBody>
      </p:sp>
    </p:spTree>
    <p:extLst>
      <p:ext uri="{BB962C8B-B14F-4D97-AF65-F5344CB8AC3E}">
        <p14:creationId xmlns:p14="http://schemas.microsoft.com/office/powerpoint/2010/main" val="2435873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EZclim provides a recipe for calculating climate indices. We have a shell script with contains the functions, provided to us by an undergraduate in Imperial, Dundovic Davor (from a project he worked on), used to compute these indices using CDO. CDO or climate data operators is a library of C functions designed to do operations with climate model data. Even though these functions are quite fast, they are not user friendly. And they are very specialised and hard for non-experts to use.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EZclim also contains a python script which acts as a wrapper around the bash script, so that the underlying complexity is hidden from the average user. However, by adding this functionality, we have now provided a template for users to inject non-python functions (for example, </a:t>
            </a:r>
            <a:r>
              <a:rPr lang="en-GB" sz="1200" kern="1200" dirty="0" err="1">
                <a:solidFill>
                  <a:schemeClr val="tx1"/>
                </a:solidFill>
                <a:effectLst/>
                <a:latin typeface="+mn-lt"/>
                <a:ea typeface="+mn-ea"/>
                <a:cs typeface="+mn-cs"/>
              </a:rPr>
              <a:t>matlab</a:t>
            </a:r>
            <a:r>
              <a:rPr lang="en-GB" sz="1200" kern="1200" dirty="0">
                <a:solidFill>
                  <a:schemeClr val="tx1"/>
                </a:solidFill>
                <a:effectLst/>
                <a:latin typeface="+mn-lt"/>
                <a:ea typeface="+mn-ea"/>
                <a:cs typeface="+mn-cs"/>
              </a:rPr>
              <a:t>, R, C, C++...) into our software, using the shell script.  Obviously, we cannot create a software that does everything, but this functionality opens a myriad of endless applications and functions that can be written by the user according to their scientific interest.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t>
            </a:r>
          </a:p>
          <a:p>
            <a:r>
              <a:rPr lang="en-GB" sz="1200" kern="1200" dirty="0">
                <a:solidFill>
                  <a:schemeClr val="tx1"/>
                </a:solidFill>
                <a:effectLst/>
                <a:latin typeface="+mn-lt"/>
                <a:ea typeface="+mn-ea"/>
                <a:cs typeface="+mn-cs"/>
              </a:rPr>
              <a:t>1</a:t>
            </a:r>
            <a:r>
              <a:rPr lang="en-GB" sz="1200" kern="1200" baseline="30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run through program: calculate ENSO (El Nino/ Southern oscillation) index </a:t>
            </a:r>
          </a:p>
          <a:p>
            <a:r>
              <a:rPr lang="en-GB" sz="1200" kern="1200" dirty="0">
                <a:solidFill>
                  <a:schemeClr val="tx1"/>
                </a:solidFill>
                <a:effectLst/>
                <a:latin typeface="+mn-lt"/>
                <a:ea typeface="+mn-ea"/>
                <a:cs typeface="+mn-cs"/>
              </a:rPr>
              <a:t>2</a:t>
            </a:r>
            <a:r>
              <a:rPr lang="en-GB" sz="1200" kern="1200" baseline="30000" dirty="0">
                <a:solidFill>
                  <a:schemeClr val="tx1"/>
                </a:solidFill>
                <a:effectLst/>
                <a:latin typeface="+mn-lt"/>
                <a:ea typeface="+mn-ea"/>
                <a:cs typeface="+mn-cs"/>
              </a:rPr>
              <a:t>nd</a:t>
            </a:r>
            <a:r>
              <a:rPr lang="en-GB" sz="1200" kern="1200" dirty="0">
                <a:solidFill>
                  <a:schemeClr val="tx1"/>
                </a:solidFill>
                <a:effectLst/>
                <a:latin typeface="+mn-lt"/>
                <a:ea typeface="+mn-ea"/>
                <a:cs typeface="+mn-cs"/>
              </a:rPr>
              <a:t> run: plotted the spatial mean of this ENSO index </a:t>
            </a:r>
          </a:p>
          <a:p>
            <a:r>
              <a:rPr lang="en-GB" sz="1200" kern="1200" dirty="0">
                <a:solidFill>
                  <a:schemeClr val="tx1"/>
                </a:solidFill>
                <a:effectLst/>
                <a:latin typeface="+mn-lt"/>
                <a:ea typeface="+mn-ea"/>
                <a:cs typeface="+mn-cs"/>
              </a:rPr>
              <a:t>ENSO: a naturally occurring anomalous state of tropical Pacific coupled ocean-atmosphere conditions - is the primary predictor for global climate disruptions. These can persist over several seasons and thereby produce severe regional effects</a:t>
            </a:r>
          </a:p>
          <a:p>
            <a:r>
              <a:rPr lang="en-GB" sz="1200" kern="1200" dirty="0">
                <a:solidFill>
                  <a:schemeClr val="tx1"/>
                </a:solidFill>
                <a:effectLst/>
                <a:latin typeface="+mn-lt"/>
                <a:ea typeface="+mn-ea"/>
                <a:cs typeface="+mn-cs"/>
              </a:rPr>
              <a:t>Accurate prediction of El Niño–Southern Oscillation (ENSO) at relatively long timescales is propitious to forecasting other climate variables and meteorological disasters</a:t>
            </a: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A01C38D-F26D-4167-83EF-8774BC62D548}" type="slidenum">
              <a:rPr lang="en-US" smtClean="0"/>
              <a:t>15</a:t>
            </a:fld>
            <a:endParaRPr lang="en-US"/>
          </a:p>
        </p:txBody>
      </p:sp>
    </p:spTree>
    <p:extLst>
      <p:ext uri="{BB962C8B-B14F-4D97-AF65-F5344CB8AC3E}">
        <p14:creationId xmlns:p14="http://schemas.microsoft.com/office/powerpoint/2010/main" val="327782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that we have a highly functional software, there is a need to deal with lots of output (e.g. hourly data) in conjunction with the need for speed.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As a first attempt, we parallelised the Extract and Analysis classes, such that we have one processor per ensemble. We can see that in the serial case, the time taken to run linearly increases with the number of ensembles, however, after parallelisation, the time taken is more dependent on the number of processors available in the system.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Now that the parallelisation infrastructure exists, this can become higher priority in future developments. We would also want to optimise the memory usage of EZclim in the future as well. </a:t>
            </a:r>
          </a:p>
        </p:txBody>
      </p:sp>
      <p:sp>
        <p:nvSpPr>
          <p:cNvPr id="4" name="Slide Number Placeholder 3"/>
          <p:cNvSpPr>
            <a:spLocks noGrp="1"/>
          </p:cNvSpPr>
          <p:nvPr>
            <p:ph type="sldNum" sz="quarter" idx="5"/>
          </p:nvPr>
        </p:nvSpPr>
        <p:spPr/>
        <p:txBody>
          <a:bodyPr/>
          <a:lstStyle/>
          <a:p>
            <a:fld id="{5A01C38D-F26D-4167-83EF-8774BC62D548}" type="slidenum">
              <a:rPr lang="en-US" smtClean="0"/>
              <a:t>16</a:t>
            </a:fld>
            <a:endParaRPr lang="en-US"/>
          </a:p>
        </p:txBody>
      </p:sp>
    </p:spTree>
    <p:extLst>
      <p:ext uri="{BB962C8B-B14F-4D97-AF65-F5344CB8AC3E}">
        <p14:creationId xmlns:p14="http://schemas.microsoft.com/office/powerpoint/2010/main" val="821183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 conclusion, we have developed a well-structured development platform, that has a simple user interface. EZclim is highly customisable as the user can inject any functions they want into the software.  Its modularity also enables the software to be flexible, so that new functionality can be easily added by future developers. And finally, we were able to successfully create a software that caters to both experts and non-experts in climate modelling.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hope you enjoyed the talk. Thank you so much for listening. Any questions?</a:t>
            </a:r>
          </a:p>
        </p:txBody>
      </p:sp>
      <p:sp>
        <p:nvSpPr>
          <p:cNvPr id="4" name="Slide Number Placeholder 3"/>
          <p:cNvSpPr>
            <a:spLocks noGrp="1"/>
          </p:cNvSpPr>
          <p:nvPr>
            <p:ph type="sldNum" sz="quarter" idx="5"/>
          </p:nvPr>
        </p:nvSpPr>
        <p:spPr/>
        <p:txBody>
          <a:bodyPr/>
          <a:lstStyle/>
          <a:p>
            <a:fld id="{5A01C38D-F26D-4167-83EF-8774BC62D548}" type="slidenum">
              <a:rPr lang="en-US" smtClean="0"/>
              <a:t>17</a:t>
            </a:fld>
            <a:endParaRPr lang="en-US"/>
          </a:p>
        </p:txBody>
      </p:sp>
    </p:spTree>
    <p:extLst>
      <p:ext uri="{BB962C8B-B14F-4D97-AF65-F5344CB8AC3E}">
        <p14:creationId xmlns:p14="http://schemas.microsoft.com/office/powerpoint/2010/main" val="2088218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First, I will go into the philosophy and objectives I had when developing EZclim.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 will then talk about how EZclim was developed and its software functionalities.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I will talk about the parallelisation work we did as well any work that we want to do in the future.  Then I will conclude. </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2</a:t>
            </a:fld>
            <a:endParaRPr lang="en-US"/>
          </a:p>
        </p:txBody>
      </p:sp>
    </p:spTree>
    <p:extLst>
      <p:ext uri="{BB962C8B-B14F-4D97-AF65-F5344CB8AC3E}">
        <p14:creationId xmlns:p14="http://schemas.microsoft.com/office/powerpoint/2010/main" val="3491203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Since the first climate model in 1994, there has been an increase in number of climate models and their outputs. There has also been an increase in the number of ensembles (which are variations of the same model), the number and diversity of the climate experiments.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With this technological advancement regarding climate models, there has also been a diversification of the users of these models. Initially, only climate modellers or climate scientists would have the skillset to analyse these models. However, climate models are now more widely available, and they are becoming more popular among users that have limited experience in climate modelling, like businesses, insurance companies, farmers.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the need is to bring these climate models together with these diverse set of users.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3</a:t>
            </a:fld>
            <a:endParaRPr lang="en-US"/>
          </a:p>
        </p:txBody>
      </p:sp>
    </p:spTree>
    <p:extLst>
      <p:ext uri="{BB962C8B-B14F-4D97-AF65-F5344CB8AC3E}">
        <p14:creationId xmlns:p14="http://schemas.microsoft.com/office/powerpoint/2010/main" val="3778289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With EZclim, as we said before, we want to bring users and climate models together.  Climate modellers themselves have more expertise when analysing climate model output – and they use already existing software like Iris, xarray, </a:t>
            </a:r>
            <a:r>
              <a:rPr lang="en-GB" sz="1200" kern="1200" dirty="0" err="1">
                <a:solidFill>
                  <a:schemeClr val="tx1"/>
                </a:solidFill>
                <a:effectLst/>
                <a:latin typeface="+mn-lt"/>
                <a:ea typeface="+mn-ea"/>
                <a:cs typeface="+mn-cs"/>
              </a:rPr>
              <a:t>ESMVALtools</a:t>
            </a:r>
            <a:r>
              <a:rPr lang="en-GB" sz="1200" kern="1200" dirty="0">
                <a:solidFill>
                  <a:schemeClr val="tx1"/>
                </a:solidFill>
                <a:effectLst/>
                <a:latin typeface="+mn-lt"/>
                <a:ea typeface="+mn-ea"/>
                <a:cs typeface="+mn-cs"/>
              </a:rPr>
              <a:t>, NCO and CDO. However, this software require a good understanding of Python or Unix based commands, netcdf file structure. So, the knowledge threshold is quite high and can limit the kind of users that can analyse the climate models.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we want to create a software where the users do not need to know Python or any specific coding language to a high level. EZclim hides the complexity of the functions and analysis of the climate model data underneath a simple user interface.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It’s also a single but versatile package that can ingest other functions not prebuilt in the software.  </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4</a:t>
            </a:fld>
            <a:endParaRPr lang="en-US"/>
          </a:p>
        </p:txBody>
      </p:sp>
    </p:spTree>
    <p:extLst>
      <p:ext uri="{BB962C8B-B14F-4D97-AF65-F5344CB8AC3E}">
        <p14:creationId xmlns:p14="http://schemas.microsoft.com/office/powerpoint/2010/main" val="118110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When developing EZclim, we used github as our version control – the repository holds the code, user guide and installation requirements.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synced the continuous integration software Travis with GitHub to run unit tests. These tests were written using the Python pytest framework, to test the individual functions of our code. The integration tests were written to tests that all components of the code worked as expected.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We also engaged with a diverse group of users from non-expert to expert by having one-on-one meetings and developed the program in collaboration with them – to ensure that we developed our software using the agile methodology. </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[incremental delivery of functionality: Meetings every week with new or improved functionality</a:t>
            </a:r>
          </a:p>
          <a:p>
            <a:pPr lvl="0"/>
            <a:r>
              <a:rPr lang="en-GB" sz="1200" kern="1200" dirty="0">
                <a:solidFill>
                  <a:schemeClr val="tx1"/>
                </a:solidFill>
                <a:effectLst/>
                <a:latin typeface="+mn-lt"/>
                <a:ea typeface="+mn-ea"/>
                <a:cs typeface="+mn-cs"/>
              </a:rPr>
              <a:t>Having one-on-one meetings with the users</a:t>
            </a:r>
          </a:p>
          <a:p>
            <a:pPr lvl="0"/>
            <a:r>
              <a:rPr lang="en-GB" sz="1200" kern="1200" dirty="0">
                <a:solidFill>
                  <a:schemeClr val="tx1"/>
                </a:solidFill>
                <a:effectLst/>
                <a:latin typeface="+mn-lt"/>
                <a:ea typeface="+mn-ea"/>
                <a:cs typeface="+mn-cs"/>
              </a:rPr>
              <a:t>Always adding new functionality – never saying no]</a:t>
            </a:r>
          </a:p>
          <a:p>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5</a:t>
            </a:fld>
            <a:endParaRPr lang="en-US"/>
          </a:p>
        </p:txBody>
      </p:sp>
    </p:spTree>
    <p:extLst>
      <p:ext uri="{BB962C8B-B14F-4D97-AF65-F5344CB8AC3E}">
        <p14:creationId xmlns:p14="http://schemas.microsoft.com/office/powerpoint/2010/main" val="3946221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software was split into 4 modular components. The input handles the climate model data given by the user, as well as the user input that can be given in 2 ways: command line and input file, to increase the versatility in terms of usage.  The Input file promotes the simplicity of the EZclim interface as the user just has to fill in the blanks.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Extract the 3 main classes deal with extracting the data (given the time period and the variables), analysing or computing the diagnostics of the data and writing the manipulated data to a file. </a:t>
            </a:r>
          </a:p>
        </p:txBody>
      </p:sp>
      <p:sp>
        <p:nvSpPr>
          <p:cNvPr id="4" name="Slide Number Placeholder 3"/>
          <p:cNvSpPr>
            <a:spLocks noGrp="1"/>
          </p:cNvSpPr>
          <p:nvPr>
            <p:ph type="sldNum" sz="quarter" idx="5"/>
          </p:nvPr>
        </p:nvSpPr>
        <p:spPr/>
        <p:txBody>
          <a:bodyPr/>
          <a:lstStyle/>
          <a:p>
            <a:fld id="{5A01C38D-F26D-4167-83EF-8774BC62D548}" type="slidenum">
              <a:rPr lang="en-US" smtClean="0"/>
              <a:t>6</a:t>
            </a:fld>
            <a:endParaRPr lang="en-US"/>
          </a:p>
        </p:txBody>
      </p:sp>
    </p:spTree>
    <p:extLst>
      <p:ext uri="{BB962C8B-B14F-4D97-AF65-F5344CB8AC3E}">
        <p14:creationId xmlns:p14="http://schemas.microsoft.com/office/powerpoint/2010/main" val="415374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simplicity when using Ezclim also came from isolating the minimum number of requirements needed. We also have the optional arguments which can be set or not set depending on the user preference.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Contains basic prebuilt diagnostics, but aware that users may want to do much more so Ezclim has built in functionality and mechanisms for the user to add whatever analysis they want – given their own Python function and script.  </a:t>
            </a:r>
          </a:p>
        </p:txBody>
      </p:sp>
      <p:sp>
        <p:nvSpPr>
          <p:cNvPr id="4" name="Slide Number Placeholder 3"/>
          <p:cNvSpPr>
            <a:spLocks noGrp="1"/>
          </p:cNvSpPr>
          <p:nvPr>
            <p:ph type="sldNum" sz="quarter" idx="5"/>
          </p:nvPr>
        </p:nvSpPr>
        <p:spPr/>
        <p:txBody>
          <a:bodyPr/>
          <a:lstStyle/>
          <a:p>
            <a:fld id="{5A01C38D-F26D-4167-83EF-8774BC62D548}" type="slidenum">
              <a:rPr lang="en-US" smtClean="0"/>
              <a:t>7</a:t>
            </a:fld>
            <a:endParaRPr lang="en-US"/>
          </a:p>
        </p:txBody>
      </p:sp>
    </p:spTree>
    <p:extLst>
      <p:ext uri="{BB962C8B-B14F-4D97-AF65-F5344CB8AC3E}">
        <p14:creationId xmlns:p14="http://schemas.microsoft.com/office/powerpoint/2010/main" val="3825643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EZclim saves the manipulated data in a Netcdf file, which is the common file format used for climate model data.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response to user feedback, we discovered that users want to be able to receive an immediate view of how the data looks like in the Netcdf file, so EZclim provides the real-time plotting capabilities of maps, histograms, time series and boxplots – which are displayed on screen, but also saved in the output folder. </a:t>
            </a:r>
          </a:p>
        </p:txBody>
      </p:sp>
      <p:sp>
        <p:nvSpPr>
          <p:cNvPr id="4" name="Slide Number Placeholder 3"/>
          <p:cNvSpPr>
            <a:spLocks noGrp="1"/>
          </p:cNvSpPr>
          <p:nvPr>
            <p:ph type="sldNum" sz="quarter" idx="5"/>
          </p:nvPr>
        </p:nvSpPr>
        <p:spPr/>
        <p:txBody>
          <a:bodyPr/>
          <a:lstStyle/>
          <a:p>
            <a:fld id="{5A01C38D-F26D-4167-83EF-8774BC62D548}" type="slidenum">
              <a:rPr lang="en-US" smtClean="0"/>
              <a:t>8</a:t>
            </a:fld>
            <a:endParaRPr lang="en-US"/>
          </a:p>
        </p:txBody>
      </p:sp>
    </p:spTree>
    <p:extLst>
      <p:ext uri="{BB962C8B-B14F-4D97-AF65-F5344CB8AC3E}">
        <p14:creationId xmlns:p14="http://schemas.microsoft.com/office/powerpoint/2010/main" val="1569048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EZclim contains basic prebuilt diagnostics: median, mean, RMS and Standard deviation.  The software can deal with large amount of data. It is also able to deal with ensembles, numerical experiments and show the variability of data.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is an example of a simple case, where the median of sea surface temperature calculated across 100 years with the input file provided. The temperature is warmer at the equator as you would expect. </a:t>
            </a:r>
          </a:p>
          <a:p>
            <a:endParaRPr lang="en-GB" dirty="0"/>
          </a:p>
          <a:p>
            <a:r>
              <a:rPr lang="en-GB" dirty="0"/>
              <a:t>--</a:t>
            </a:r>
          </a:p>
          <a:p>
            <a:r>
              <a:rPr lang="en-GB" dirty="0"/>
              <a:t>In an article by James C. McWilliam, Where precision is an issue (e.g., in a climate forecast), only simulation ensembles made across systematically designed model families allow an estimate of the level of relevant irreducible imprecision.</a:t>
            </a:r>
          </a:p>
          <a:p>
            <a:endParaRPr lang="en-GB" dirty="0"/>
          </a:p>
          <a:p>
            <a:r>
              <a:rPr lang="en-GB" dirty="0"/>
              <a:t>Ensembles – variations between models i.e. having different initial conditions or structure of the models or the model formulations are different </a:t>
            </a:r>
          </a:p>
          <a:p>
            <a:r>
              <a:rPr lang="en-GB" sz="1200" b="0" i="0" kern="1200" dirty="0">
                <a:solidFill>
                  <a:schemeClr val="tx1"/>
                </a:solidFill>
                <a:effectLst/>
                <a:latin typeface="+mn-lt"/>
                <a:ea typeface="+mn-ea"/>
                <a:cs typeface="+mn-cs"/>
              </a:rPr>
              <a:t>the amount of spread of the model simulations within the ensemble is indicative of the uncertainty (error) or variability of the model</a:t>
            </a:r>
            <a:endParaRPr lang="en-GB" dirty="0"/>
          </a:p>
        </p:txBody>
      </p:sp>
      <p:sp>
        <p:nvSpPr>
          <p:cNvPr id="4" name="Slide Number Placeholder 3"/>
          <p:cNvSpPr>
            <a:spLocks noGrp="1"/>
          </p:cNvSpPr>
          <p:nvPr>
            <p:ph type="sldNum" sz="quarter" idx="5"/>
          </p:nvPr>
        </p:nvSpPr>
        <p:spPr/>
        <p:txBody>
          <a:bodyPr/>
          <a:lstStyle/>
          <a:p>
            <a:fld id="{5A01C38D-F26D-4167-83EF-8774BC62D548}" type="slidenum">
              <a:rPr lang="en-US" smtClean="0"/>
              <a:t>9</a:t>
            </a:fld>
            <a:endParaRPr lang="en-US"/>
          </a:p>
        </p:txBody>
      </p:sp>
    </p:spTree>
    <p:extLst>
      <p:ext uri="{BB962C8B-B14F-4D97-AF65-F5344CB8AC3E}">
        <p14:creationId xmlns:p14="http://schemas.microsoft.com/office/powerpoint/2010/main" val="3149524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3238323-0ADF-4328-9564-AEB5DFD80DB6}"/>
              </a:ext>
            </a:extLst>
          </p:cNvPr>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B776FAE-C8F8-44A1-8BC7-9EB948371459}"/>
              </a:ext>
            </a:extLst>
          </p:cNvPr>
          <p:cNvSpPr>
            <a:spLocks noGrp="1"/>
          </p:cNvSpPr>
          <p:nvPr>
            <p:ph type="ctrTitle"/>
          </p:nvPr>
        </p:nvSpPr>
        <p:spPr>
          <a:xfrm>
            <a:off x="1524000" y="1333500"/>
            <a:ext cx="9144000" cy="1790700"/>
          </a:xfrm>
        </p:spPr>
        <p:txBody>
          <a:bodyPr vert="horz" lIns="91440" tIns="0" rIns="91440" bIns="0" rtlCol="0" anchor="t" anchorCtr="0">
            <a:noAutofit/>
          </a:bodyPr>
          <a:lstStyle>
            <a:lvl1pPr>
              <a:lnSpc>
                <a:spcPct val="100000"/>
              </a:lnSpc>
              <a:defRPr lang="en-US" sz="4800" dirty="0">
                <a:solidFill>
                  <a:schemeClr val="bg1"/>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DA7900C6-1C2C-4612-8672-356C6DDFDCB1}"/>
              </a:ext>
            </a:extLst>
          </p:cNvPr>
          <p:cNvSpPr>
            <a:spLocks noGrp="1"/>
          </p:cNvSpPr>
          <p:nvPr>
            <p:ph type="subTitle" idx="1"/>
          </p:nvPr>
        </p:nvSpPr>
        <p:spPr>
          <a:xfrm>
            <a:off x="1524000" y="3128009"/>
            <a:ext cx="9144000" cy="1287675"/>
          </a:xfrm>
        </p:spPr>
        <p:txBody>
          <a:bodyPr vert="horz" lIns="91440" tIns="45720" rIns="91440" bIns="45720" rtlCol="0" anchor="t" anchorCtr="0">
            <a:noAutofit/>
          </a:bodyPr>
          <a:lstStyle>
            <a:lvl1pPr marL="0" indent="0">
              <a:buNone/>
              <a:defRPr lang="en-US" sz="2400" dirty="0">
                <a:solidFill>
                  <a:schemeClr val="bg1"/>
                </a:solidFill>
                <a:latin typeface="+mj-lt"/>
              </a:defRPr>
            </a:lvl1pPr>
          </a:lstStyle>
          <a:p>
            <a:pPr marL="228600" lvl="0" indent="-228600">
              <a:lnSpc>
                <a:spcPct val="150000"/>
              </a:lnSpc>
              <a:spcAft>
                <a:spcPts val="1200"/>
              </a:spcAft>
            </a:pPr>
            <a:r>
              <a:rPr lang="en-US"/>
              <a:t>Click to edit Master subtitle style</a:t>
            </a:r>
            <a:endParaRPr lang="en-US" dirty="0"/>
          </a:p>
        </p:txBody>
      </p:sp>
      <p:pic>
        <p:nvPicPr>
          <p:cNvPr id="8" name="Picture 7">
            <a:extLst>
              <a:ext uri="{FF2B5EF4-FFF2-40B4-BE49-F238E27FC236}">
                <a16:creationId xmlns:a16="http://schemas.microsoft.com/office/drawing/2014/main" id="{5274E620-B44E-41FF-8FA1-D955BD69C0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48" r="13926" b="71478"/>
          <a:stretch/>
        </p:blipFill>
        <p:spPr>
          <a:xfrm>
            <a:off x="342899" y="4546601"/>
            <a:ext cx="11715751" cy="2025650"/>
          </a:xfrm>
          <a:prstGeom prst="rect">
            <a:avLst/>
          </a:prstGeom>
        </p:spPr>
      </p:pic>
    </p:spTree>
    <p:extLst>
      <p:ext uri="{BB962C8B-B14F-4D97-AF65-F5344CB8AC3E}">
        <p14:creationId xmlns:p14="http://schemas.microsoft.com/office/powerpoint/2010/main" val="422114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1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rame 2">
            <a:extLst>
              <a:ext uri="{FF2B5EF4-FFF2-40B4-BE49-F238E27FC236}">
                <a16:creationId xmlns:a16="http://schemas.microsoft.com/office/drawing/2014/main" id="{CE4CA761-0283-4A51-A6F9-A1F24E7A1725}"/>
              </a:ext>
            </a:extLst>
          </p:cNvPr>
          <p:cNvSpPr/>
          <p:nvPr userDrawn="1"/>
        </p:nvSpPr>
        <p:spPr>
          <a:xfrm>
            <a:off x="0" y="0"/>
            <a:ext cx="12192000" cy="6858000"/>
          </a:xfrm>
          <a:prstGeom prst="frame">
            <a:avLst>
              <a:gd name="adj1" fmla="val 4352"/>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27702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Title 8">
            <a:extLst>
              <a:ext uri="{FF2B5EF4-FFF2-40B4-BE49-F238E27FC236}">
                <a16:creationId xmlns:a16="http://schemas.microsoft.com/office/drawing/2014/main" id="{FB8AB91F-D739-4DD5-859B-B16B125BEC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0340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5A2570-7517-4576-B836-E4E6D3E743B9}"/>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3" name="Content Placeholder 2">
            <a:extLst>
              <a:ext uri="{FF2B5EF4-FFF2-40B4-BE49-F238E27FC236}">
                <a16:creationId xmlns:a16="http://schemas.microsoft.com/office/drawing/2014/main" id="{6859B673-4507-4B72-871E-0018907875DD}"/>
              </a:ext>
            </a:extLst>
          </p:cNvPr>
          <p:cNvSpPr>
            <a:spLocks noGrp="1"/>
          </p:cNvSpPr>
          <p:nvPr>
            <p:ph idx="1"/>
          </p:nvPr>
        </p:nvSpPr>
        <p:spPr>
          <a:xfrm>
            <a:off x="604433" y="1604211"/>
            <a:ext cx="10983131" cy="4572752"/>
          </a:xfrm>
        </p:spPr>
        <p:txBody>
          <a:bodyP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4" name="Title 3">
            <a:extLst>
              <a:ext uri="{FF2B5EF4-FFF2-40B4-BE49-F238E27FC236}">
                <a16:creationId xmlns:a16="http://schemas.microsoft.com/office/drawing/2014/main" id="{0E770BB0-A521-41C6-A0AE-BEE679D2AD1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465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89203F-46EF-44A2-956A-7FF6AF93BE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
          <a:stretch/>
        </p:blipFill>
        <p:spPr>
          <a:xfrm>
            <a:off x="269032" y="4801396"/>
            <a:ext cx="11653936" cy="1786228"/>
          </a:xfrm>
          <a:prstGeom prst="rect">
            <a:avLst/>
          </a:prstGeom>
        </p:spPr>
      </p:pic>
      <p:sp>
        <p:nvSpPr>
          <p:cNvPr id="8" name="Content Placeholder 2">
            <a:extLst>
              <a:ext uri="{FF2B5EF4-FFF2-40B4-BE49-F238E27FC236}">
                <a16:creationId xmlns:a16="http://schemas.microsoft.com/office/drawing/2014/main" id="{D1D47175-944E-463B-ABBB-06669A473913}"/>
              </a:ext>
            </a:extLst>
          </p:cNvPr>
          <p:cNvSpPr>
            <a:spLocks noGrp="1"/>
          </p:cNvSpPr>
          <p:nvPr>
            <p:ph idx="1"/>
          </p:nvPr>
        </p:nvSpPr>
        <p:spPr>
          <a:xfrm>
            <a:off x="1090862" y="1507068"/>
            <a:ext cx="3192379" cy="4669896"/>
          </a:xfrm>
        </p:spPr>
        <p:txBody>
          <a:bodyPr anchor="ctr"/>
          <a:lstStyle>
            <a:lvl1pPr marL="0" indent="0" algn="l">
              <a:lnSpc>
                <a:spcPct val="150000"/>
              </a:lnSpc>
              <a:spcAft>
                <a:spcPts val="1200"/>
              </a:spcAft>
              <a:buSzPct val="25000"/>
              <a:buFont typeface="Segoe UI" panose="020B0502040204020203" pitchFamily="34" charset="0"/>
              <a:buChar char=" "/>
              <a:defRPr sz="1200"/>
            </a:lvl1pPr>
            <a:lvl2pPr marL="401638" indent="7938" algn="l">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9" name="Content Placeholder 2">
            <a:extLst>
              <a:ext uri="{FF2B5EF4-FFF2-40B4-BE49-F238E27FC236}">
                <a16:creationId xmlns:a16="http://schemas.microsoft.com/office/drawing/2014/main" id="{A40725B0-0DB7-41CE-9C4C-39E8D0F6325E}"/>
              </a:ext>
            </a:extLst>
          </p:cNvPr>
          <p:cNvSpPr>
            <a:spLocks noGrp="1"/>
          </p:cNvSpPr>
          <p:nvPr>
            <p:ph idx="13"/>
          </p:nvPr>
        </p:nvSpPr>
        <p:spPr>
          <a:xfrm>
            <a:off x="4395537" y="1507068"/>
            <a:ext cx="7143905" cy="4669896"/>
          </a:xfrm>
        </p:spPr>
        <p:txBody>
          <a:bodyPr anchor="ctr"/>
          <a:lstStyle>
            <a:lvl1pPr marL="0" indent="0">
              <a:spcAft>
                <a:spcPts val="1200"/>
              </a:spcAft>
              <a:buSzPct val="25000"/>
              <a:buFont typeface="Segoe UI" panose="020B0502040204020203" pitchFamily="34" charset="0"/>
              <a:buChar char=" "/>
              <a:defRPr sz="1200"/>
            </a:lvl1pPr>
            <a:lvl2pPr marL="401638" indent="7938">
              <a:spcBef>
                <a:spcPts val="600"/>
              </a:spcBef>
              <a:spcAft>
                <a:spcPts val="1200"/>
              </a:spcAft>
              <a:buFont typeface="Segoe UI" panose="020B0502040204020203" pitchFamily="34" charset="0"/>
              <a:buChar char=" "/>
              <a:defRPr sz="1200"/>
            </a:lvl2pPr>
            <a:lvl3pPr marL="1143000" indent="-228600">
              <a:buFont typeface="Segoe UI" panose="020B0502040204020203" pitchFamily="34" charset="0"/>
              <a:buChar char=" "/>
              <a:defRPr/>
            </a:lvl3pPr>
            <a:lvl4pPr marL="1600200" indent="-228600">
              <a:buFont typeface="Segoe UI" panose="020B0502040204020203" pitchFamily="34" charset="0"/>
              <a:buChar char=" "/>
              <a:defRPr/>
            </a:lvl4pPr>
            <a:lvl5pPr marL="2057400" indent="-228600">
              <a:buFont typeface="Segoe UI" panose="020B0502040204020203" pitchFamily="34" charset="0"/>
              <a:buChar char=" "/>
              <a:defRPr/>
            </a:lvl5pPr>
          </a:lstStyle>
          <a:p>
            <a:pPr lvl="0"/>
            <a:r>
              <a:rPr lang="en-US"/>
              <a:t>Click to edit Master text styles</a:t>
            </a:r>
          </a:p>
          <a:p>
            <a:pPr lvl="1"/>
            <a:r>
              <a:rPr lang="en-US"/>
              <a:t>Second level</a:t>
            </a:r>
          </a:p>
        </p:txBody>
      </p:sp>
      <p:sp>
        <p:nvSpPr>
          <p:cNvPr id="11" name="Title 10">
            <a:extLst>
              <a:ext uri="{FF2B5EF4-FFF2-40B4-BE49-F238E27FC236}">
                <a16:creationId xmlns:a16="http://schemas.microsoft.com/office/drawing/2014/main" id="{F9E63483-559C-4A6F-B04F-D6C56A3CC09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44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697828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0017C897-2775-4930-B0BE-BEB7245323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158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258610D-0376-4D1E-8ED8-29382288BB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1783" t="-3"/>
          <a:stretch/>
        </p:blipFill>
        <p:spPr>
          <a:xfrm>
            <a:off x="269032" y="4801396"/>
            <a:ext cx="11653936" cy="1786228"/>
          </a:xfrm>
          <a:prstGeom prst="rect">
            <a:avLst/>
          </a:prstGeom>
        </p:spPr>
      </p:pic>
      <p:sp>
        <p:nvSpPr>
          <p:cNvPr id="3" name="Title 2">
            <a:extLst>
              <a:ext uri="{FF2B5EF4-FFF2-40B4-BE49-F238E27FC236}">
                <a16:creationId xmlns:a16="http://schemas.microsoft.com/office/drawing/2014/main" id="{21C16CD2-606C-441E-BBA3-51767980CC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501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667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63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5FD28E-AEC9-43B8-86F4-9CD3C41D49D7}"/>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a:extLst>
              <a:ext uri="{FF2B5EF4-FFF2-40B4-BE49-F238E27FC236}">
                <a16:creationId xmlns:a16="http://schemas.microsoft.com/office/drawing/2014/main" id="{C5AFE014-E3CD-4B9A-A705-F1CADD8F420B}"/>
              </a:ext>
            </a:extLst>
          </p:cNvPr>
          <p:cNvSpPr>
            <a:spLocks noGrp="1"/>
          </p:cNvSpPr>
          <p:nvPr>
            <p:ph type="title"/>
          </p:nvPr>
        </p:nvSpPr>
        <p:spPr>
          <a:xfrm>
            <a:off x="604434" y="448628"/>
            <a:ext cx="10983132" cy="747763"/>
          </a:xfrm>
          <a:prstGeom prst="rect">
            <a:avLst/>
          </a:prstGeom>
        </p:spPr>
        <p:txBody>
          <a:bodyPr vert="horz" lIns="91440" tIns="45720" rIns="91440" bIns="45720" rtlCol="0" anchor="ctr" anchorCtr="0">
            <a:normAutofit/>
          </a:body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1ADE5F7-8A52-43AD-8F30-F13CF54506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DC85AE-A002-4BA3-8D90-3960ED0FF8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44E560-77BF-4D1A-B6E7-CD55CE12B1B8}" type="datetimeFigureOut">
              <a:rPr lang="en-US" smtClean="0"/>
              <a:t>9/3/2019</a:t>
            </a:fld>
            <a:endParaRPr lang="en-US"/>
          </a:p>
        </p:txBody>
      </p:sp>
      <p:sp>
        <p:nvSpPr>
          <p:cNvPr id="5" name="Footer Placeholder 4">
            <a:extLst>
              <a:ext uri="{FF2B5EF4-FFF2-40B4-BE49-F238E27FC236}">
                <a16:creationId xmlns:a16="http://schemas.microsoft.com/office/drawing/2014/main" id="{02103AA5-C732-4ECB-88D6-DAA20E2C1C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280433-CBB5-49C5-B032-5A800E5D0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9379A-16E2-4C4A-96D0-A52C442257E7}" type="slidenum">
              <a:rPr lang="en-US" smtClean="0"/>
              <a:t>‹#›</a:t>
            </a:fld>
            <a:endParaRPr lang="en-US"/>
          </a:p>
        </p:txBody>
      </p:sp>
      <p:cxnSp>
        <p:nvCxnSpPr>
          <p:cNvPr id="8" name="Straight Connector 7">
            <a:extLst>
              <a:ext uri="{FF2B5EF4-FFF2-40B4-BE49-F238E27FC236}">
                <a16:creationId xmlns:a16="http://schemas.microsoft.com/office/drawing/2014/main" id="{E32A06DA-7FF5-4DDE-94D0-63A83DB241E8}"/>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8514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2" r:id="rId4"/>
    <p:sldLayoutId id="2147483660" r:id="rId5"/>
    <p:sldLayoutId id="2147483662" r:id="rId6"/>
    <p:sldLayoutId id="2147483661" r:id="rId7"/>
    <p:sldLayoutId id="2147483655" r:id="rId8"/>
  </p:sldLayoutIdLst>
  <p:txStyles>
    <p:titleStyle>
      <a:lvl1pPr algn="l" defTabSz="914400" rtl="0" eaLnBrk="1" latinLnBrk="0" hangingPunct="1">
        <a:lnSpc>
          <a:spcPct val="90000"/>
        </a:lnSpc>
        <a:spcBef>
          <a:spcPct val="0"/>
        </a:spcBef>
        <a:buNone/>
        <a:defRPr lang="en-US" sz="2800" kern="1200">
          <a:solidFill>
            <a:schemeClr val="bg2">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8886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6.png"/><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6.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image" Target="../media/image36.png"/><Relationship Id="rId12"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50.png"/><Relationship Id="rId5" Type="http://schemas.openxmlformats.org/officeDocument/2006/relationships/hyperlink" Target="http://thehackernews.com/2014/09/bash-shell-vulnerability-shellshock.html" TargetMode="External"/><Relationship Id="rId10" Type="http://schemas.openxmlformats.org/officeDocument/2006/relationships/image" Target="../media/image49.png"/><Relationship Id="rId4" Type="http://schemas.microsoft.com/office/2007/relationships/hdphoto" Target="../media/hdphoto6.wdp"/><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sv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56.png"/><Relationship Id="rId5" Type="http://schemas.openxmlformats.org/officeDocument/2006/relationships/hyperlink" Target="http://www.webquestcreator2.com/majwq/ver/verc/13630" TargetMode="External"/><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0.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rubykaigi.org/2015/" TargetMode="External"/><Relationship Id="rId11" Type="http://schemas.openxmlformats.org/officeDocument/2006/relationships/image" Target="../media/image24.png"/><Relationship Id="rId5" Type="http://schemas.openxmlformats.org/officeDocument/2006/relationships/image" Target="../media/image19.png"/><Relationship Id="rId10" Type="http://schemas.openxmlformats.org/officeDocument/2006/relationships/image" Target="../media/image23.svg"/><Relationship Id="rId4" Type="http://schemas.openxmlformats.org/officeDocument/2006/relationships/hyperlink" Target="https://major.io/page/2/" TargetMode="External"/><Relationship Id="rId9" Type="http://schemas.openxmlformats.org/officeDocument/2006/relationships/image" Target="../media/image22.png"/><Relationship Id="rId1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30.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6.png"/><Relationship Id="rId5" Type="http://schemas.microsoft.com/office/2007/relationships/hdphoto" Target="../media/hdphoto4.wdp"/><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3C322DE6-C2BE-4B53-BC28-C43EBD0052AA}"/>
              </a:ext>
            </a:extLst>
          </p:cNvPr>
          <p:cNvSpPr>
            <a:spLocks noGrp="1"/>
          </p:cNvSpPr>
          <p:nvPr>
            <p:ph type="subTitle" idx="4294967295"/>
          </p:nvPr>
        </p:nvSpPr>
        <p:spPr>
          <a:xfrm>
            <a:off x="1524000" y="4495800"/>
            <a:ext cx="9144000" cy="762000"/>
          </a:xfrm>
          <a:prstGeom prst="rect">
            <a:avLst/>
          </a:prstGeom>
        </p:spPr>
        <p:txBody>
          <a:bodyPr vert="horz" lIns="91440" tIns="45720" rIns="91440" bIns="45720" rtlCol="0">
            <a:normAutofit/>
          </a:bodyPr>
          <a:lstStyle/>
          <a:p>
            <a:pPr marL="0" indent="0" algn="ctr">
              <a:buNone/>
            </a:pPr>
            <a:r>
              <a:rPr lang="en-US" sz="1800" kern="1200">
                <a:solidFill>
                  <a:schemeClr val="tx1"/>
                </a:solidFill>
                <a:latin typeface="+mn-lt"/>
                <a:ea typeface="+mn-ea"/>
                <a:cs typeface="+mn-cs"/>
              </a:rPr>
              <a:t>By Adanna Akwataghibe</a:t>
            </a:r>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EF8D61-9318-4DC8-A868-2B1BFDD2B2C0}"/>
              </a:ext>
            </a:extLst>
          </p:cNvPr>
          <p:cNvSpPr>
            <a:spLocks noGrp="1"/>
          </p:cNvSpPr>
          <p:nvPr>
            <p:ph type="title" idx="4294967295"/>
          </p:nvPr>
        </p:nvSpPr>
        <p:spPr>
          <a:xfrm>
            <a:off x="1155481" y="2738406"/>
            <a:ext cx="9906000" cy="1381188"/>
          </a:xfrm>
          <a:prstGeom prst="rect">
            <a:avLst/>
          </a:prstGeom>
        </p:spPr>
        <p:txBody>
          <a:bodyPr vert="horz" lIns="91440" tIns="45720" rIns="91440" bIns="45720" rtlCol="0" anchor="ctr">
            <a:normAutofit/>
          </a:bodyPr>
          <a:lstStyle/>
          <a:p>
            <a:pPr algn="ctr"/>
            <a:r>
              <a:rPr lang="en-US" sz="3100" b="1" kern="1200" dirty="0">
                <a:solidFill>
                  <a:schemeClr val="bg2"/>
                </a:solidFill>
                <a:latin typeface="+mj-lt"/>
                <a:ea typeface="+mj-ea"/>
                <a:cs typeface="+mj-cs"/>
              </a:rPr>
              <a:t>EZclim</a:t>
            </a:r>
            <a:br>
              <a:rPr lang="en-US" sz="3100" kern="1200" dirty="0">
                <a:solidFill>
                  <a:schemeClr val="bg2"/>
                </a:solidFill>
                <a:latin typeface="+mj-lt"/>
                <a:ea typeface="+mj-ea"/>
                <a:cs typeface="+mj-cs"/>
              </a:rPr>
            </a:br>
            <a:r>
              <a:rPr lang="en-US" sz="3100" i="1" kern="1200" dirty="0">
                <a:solidFill>
                  <a:schemeClr val="bg2"/>
                </a:solidFill>
                <a:latin typeface="+mj-lt"/>
                <a:ea typeface="+mj-ea"/>
                <a:cs typeface="+mj-cs"/>
              </a:rPr>
              <a:t>a  new Software package for Climate modelling diagnostics</a:t>
            </a:r>
          </a:p>
        </p:txBody>
      </p:sp>
    </p:spTree>
    <p:extLst>
      <p:ext uri="{BB962C8B-B14F-4D97-AF65-F5344CB8AC3E}">
        <p14:creationId xmlns:p14="http://schemas.microsoft.com/office/powerpoint/2010/main" val="299758032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a:cxnSpLocks/>
          </p:cNvCxnSpPr>
          <p:nvPr/>
        </p:nvCxnSpPr>
        <p:spPr>
          <a:xfrm>
            <a:off x="1270624" y="513207"/>
            <a:ext cx="10560914"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130924" y="-5840"/>
            <a:ext cx="10146676" cy="584775"/>
          </a:xfrm>
          <a:prstGeom prst="rect">
            <a:avLst/>
          </a:prstGeom>
          <a:noFill/>
        </p:spPr>
        <p:txBody>
          <a:bodyPr wrap="square" rtlCol="0">
            <a:spAutoFit/>
          </a:bodyPr>
          <a:lstStyle/>
          <a:p>
            <a:r>
              <a:rPr lang="en-GB" sz="3200" dirty="0">
                <a:cs typeface="Segoe UI Light" panose="020B0502040204020203" pitchFamily="34" charset="0"/>
              </a:rPr>
              <a:t>Ezclim handles climate experiments by design</a:t>
            </a:r>
          </a:p>
        </p:txBody>
      </p:sp>
      <p:pic>
        <p:nvPicPr>
          <p:cNvPr id="16" name="Picture 15">
            <a:extLst>
              <a:ext uri="{FF2B5EF4-FFF2-40B4-BE49-F238E27FC236}">
                <a16:creationId xmlns:a16="http://schemas.microsoft.com/office/drawing/2014/main" id="{6918C9EE-E999-4389-82F8-72DCAA5A5B76}"/>
              </a:ext>
            </a:extLst>
          </p:cNvPr>
          <p:cNvPicPr>
            <a:picLocks noChangeAspect="1"/>
          </p:cNvPicPr>
          <p:nvPr/>
        </p:nvPicPr>
        <p:blipFill rotWithShape="1">
          <a:blip r:embed="rId3">
            <a:clrChange>
              <a:clrFrom>
                <a:srgbClr val="FFFFFF"/>
              </a:clrFrom>
              <a:clrTo>
                <a:srgbClr val="FFFFFF">
                  <a:alpha val="0"/>
                </a:srgbClr>
              </a:clrTo>
            </a:clrChange>
          </a:blip>
          <a:srcRect l="31026" t="10240" r="14447"/>
          <a:stretch/>
        </p:blipFill>
        <p:spPr>
          <a:xfrm>
            <a:off x="914400" y="918397"/>
            <a:ext cx="4926450" cy="2948883"/>
          </a:xfrm>
          <a:prstGeom prst="rect">
            <a:avLst/>
          </a:prstGeom>
        </p:spPr>
      </p:pic>
      <p:sp>
        <p:nvSpPr>
          <p:cNvPr id="12" name="TextBox 11">
            <a:extLst>
              <a:ext uri="{FF2B5EF4-FFF2-40B4-BE49-F238E27FC236}">
                <a16:creationId xmlns:a16="http://schemas.microsoft.com/office/drawing/2014/main" id="{76A6EEA3-9579-4369-A4B0-9009E0211B5C}"/>
              </a:ext>
            </a:extLst>
          </p:cNvPr>
          <p:cNvSpPr txBox="1"/>
          <p:nvPr/>
        </p:nvSpPr>
        <p:spPr>
          <a:xfrm>
            <a:off x="1356136" y="540835"/>
            <a:ext cx="3492501" cy="461665"/>
          </a:xfrm>
          <a:prstGeom prst="rect">
            <a:avLst/>
          </a:prstGeom>
          <a:solidFill>
            <a:schemeClr val="accent2">
              <a:lumMod val="40000"/>
              <a:lumOff val="60000"/>
            </a:schemeClr>
          </a:solidFill>
        </p:spPr>
        <p:txBody>
          <a:bodyPr wrap="square" rtlCol="0">
            <a:spAutoFit/>
          </a:bodyPr>
          <a:lstStyle/>
          <a:p>
            <a:pPr algn="ctr"/>
            <a:r>
              <a:rPr lang="en-GB" sz="2400" dirty="0">
                <a:cs typeface="Segoe UI Light" panose="020B0502040204020203" pitchFamily="34" charset="0"/>
              </a:rPr>
              <a:t>Mean SST (1850-1935) </a:t>
            </a:r>
          </a:p>
        </p:txBody>
      </p:sp>
      <p:pic>
        <p:nvPicPr>
          <p:cNvPr id="18" name="Picture 17">
            <a:extLst>
              <a:ext uri="{FF2B5EF4-FFF2-40B4-BE49-F238E27FC236}">
                <a16:creationId xmlns:a16="http://schemas.microsoft.com/office/drawing/2014/main" id="{48341FDE-6CD4-4C44-8C89-7370E3A389A9}"/>
              </a:ext>
            </a:extLst>
          </p:cNvPr>
          <p:cNvPicPr>
            <a:picLocks noChangeAspect="1"/>
          </p:cNvPicPr>
          <p:nvPr/>
        </p:nvPicPr>
        <p:blipFill rotWithShape="1">
          <a:blip r:embed="rId4"/>
          <a:srcRect l="31408" t="10256" r="13661"/>
          <a:stretch/>
        </p:blipFill>
        <p:spPr>
          <a:xfrm>
            <a:off x="7037547" y="931097"/>
            <a:ext cx="4984277" cy="2961184"/>
          </a:xfrm>
          <a:prstGeom prst="rect">
            <a:avLst/>
          </a:prstGeom>
        </p:spPr>
      </p:pic>
      <p:pic>
        <p:nvPicPr>
          <p:cNvPr id="24" name="Picture 23">
            <a:extLst>
              <a:ext uri="{FF2B5EF4-FFF2-40B4-BE49-F238E27FC236}">
                <a16:creationId xmlns:a16="http://schemas.microsoft.com/office/drawing/2014/main" id="{6FB2445E-56A8-42F3-BEC3-1EFEF1D66416}"/>
              </a:ext>
            </a:extLst>
          </p:cNvPr>
          <p:cNvPicPr>
            <a:picLocks noChangeAspect="1"/>
          </p:cNvPicPr>
          <p:nvPr/>
        </p:nvPicPr>
        <p:blipFill rotWithShape="1">
          <a:blip r:embed="rId5">
            <a:clrChange>
              <a:clrFrom>
                <a:srgbClr val="FFFFFF"/>
              </a:clrFrom>
              <a:clrTo>
                <a:srgbClr val="FFFFFF">
                  <a:alpha val="0"/>
                </a:srgbClr>
              </a:clrTo>
            </a:clrChange>
          </a:blip>
          <a:srcRect l="31251" t="11838" r="14586"/>
          <a:stretch/>
        </p:blipFill>
        <p:spPr>
          <a:xfrm>
            <a:off x="3866053" y="3879980"/>
            <a:ext cx="5283452" cy="3127168"/>
          </a:xfrm>
          <a:prstGeom prst="rect">
            <a:avLst/>
          </a:prstGeom>
        </p:spPr>
      </p:pic>
      <p:cxnSp>
        <p:nvCxnSpPr>
          <p:cNvPr id="26" name="Straight Arrow Connector 25">
            <a:extLst>
              <a:ext uri="{FF2B5EF4-FFF2-40B4-BE49-F238E27FC236}">
                <a16:creationId xmlns:a16="http://schemas.microsoft.com/office/drawing/2014/main" id="{CF27CDB9-DBCB-4156-AAEA-F8E40971F5FB}"/>
              </a:ext>
            </a:extLst>
          </p:cNvPr>
          <p:cNvCxnSpPr>
            <a:cxnSpLocks/>
          </p:cNvCxnSpPr>
          <p:nvPr/>
        </p:nvCxnSpPr>
        <p:spPr>
          <a:xfrm flipH="1">
            <a:off x="6452399" y="2459851"/>
            <a:ext cx="13914" cy="71179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A26EB815-A3EC-490C-ADF4-D036F08C9BFD}"/>
              </a:ext>
            </a:extLst>
          </p:cNvPr>
          <p:cNvGrpSpPr/>
          <p:nvPr/>
        </p:nvGrpSpPr>
        <p:grpSpPr>
          <a:xfrm>
            <a:off x="-324595" y="-606340"/>
            <a:ext cx="1458486" cy="1464574"/>
            <a:chOff x="-324595" y="-606340"/>
            <a:chExt cx="1458486" cy="1464574"/>
          </a:xfrm>
        </p:grpSpPr>
        <p:grpSp>
          <p:nvGrpSpPr>
            <p:cNvPr id="29" name="Group 28">
              <a:extLst>
                <a:ext uri="{FF2B5EF4-FFF2-40B4-BE49-F238E27FC236}">
                  <a16:creationId xmlns:a16="http://schemas.microsoft.com/office/drawing/2014/main" id="{F607370C-E6E4-4589-B21B-A15DA8D2FCE8}"/>
                </a:ext>
              </a:extLst>
            </p:cNvPr>
            <p:cNvGrpSpPr/>
            <p:nvPr/>
          </p:nvGrpSpPr>
          <p:grpSpPr>
            <a:xfrm>
              <a:off x="-324595" y="-606340"/>
              <a:ext cx="1458486" cy="1464574"/>
              <a:chOff x="-655120" y="-797086"/>
              <a:chExt cx="2296345" cy="2206382"/>
            </a:xfrm>
          </p:grpSpPr>
          <p:sp>
            <p:nvSpPr>
              <p:cNvPr id="31" name="Oval 30">
                <a:extLst>
                  <a:ext uri="{FF2B5EF4-FFF2-40B4-BE49-F238E27FC236}">
                    <a16:creationId xmlns:a16="http://schemas.microsoft.com/office/drawing/2014/main" id="{CDD597E6-72BC-4F9E-B2C8-233492DE9C33}"/>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B4E82F69-392A-4999-A985-A3BE40504548}"/>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30" name="Picture 29">
              <a:extLst>
                <a:ext uri="{FF2B5EF4-FFF2-40B4-BE49-F238E27FC236}">
                  <a16:creationId xmlns:a16="http://schemas.microsoft.com/office/drawing/2014/main" id="{25124020-2B7C-42BE-8943-78956563FDB4}"/>
                </a:ext>
              </a:extLst>
            </p:cNvPr>
            <p:cNvPicPr>
              <a:picLocks noChangeAspect="1"/>
            </p:cNvPicPr>
            <p:nvPr/>
          </p:nvPicPr>
          <p:blipFill>
            <a:blip r:embed="rId6"/>
            <a:stretch>
              <a:fillRect/>
            </a:stretch>
          </p:blipFill>
          <p:spPr>
            <a:xfrm>
              <a:off x="156434" y="22666"/>
              <a:ext cx="650649" cy="650649"/>
            </a:xfrm>
            <a:prstGeom prst="rect">
              <a:avLst/>
            </a:prstGeom>
          </p:spPr>
        </p:pic>
      </p:grpSp>
      <p:sp>
        <p:nvSpPr>
          <p:cNvPr id="34" name="TextBox 33">
            <a:extLst>
              <a:ext uri="{FF2B5EF4-FFF2-40B4-BE49-F238E27FC236}">
                <a16:creationId xmlns:a16="http://schemas.microsoft.com/office/drawing/2014/main" id="{A23F513E-5046-4539-91C4-5BAA499E6E85}"/>
              </a:ext>
            </a:extLst>
          </p:cNvPr>
          <p:cNvSpPr txBox="1"/>
          <p:nvPr/>
        </p:nvSpPr>
        <p:spPr>
          <a:xfrm flipH="1">
            <a:off x="7584504" y="3049597"/>
            <a:ext cx="2334029" cy="523220"/>
          </a:xfrm>
          <a:prstGeom prst="rect">
            <a:avLst/>
          </a:prstGeom>
          <a:noFill/>
        </p:spPr>
        <p:txBody>
          <a:bodyPr wrap="square" rtlCol="0">
            <a:spAutoFit/>
          </a:bodyPr>
          <a:lstStyle/>
          <a:p>
            <a:r>
              <a:rPr lang="en-GB" sz="2800" b="1" dirty="0"/>
              <a:t>future</a:t>
            </a:r>
            <a:endParaRPr lang="en-GB" b="1" dirty="0"/>
          </a:p>
        </p:txBody>
      </p:sp>
      <p:sp>
        <p:nvSpPr>
          <p:cNvPr id="35" name="TextBox 34">
            <a:extLst>
              <a:ext uri="{FF2B5EF4-FFF2-40B4-BE49-F238E27FC236}">
                <a16:creationId xmlns:a16="http://schemas.microsoft.com/office/drawing/2014/main" id="{F07F808D-2356-4FA7-BD1E-76D23946FF8E}"/>
              </a:ext>
            </a:extLst>
          </p:cNvPr>
          <p:cNvSpPr txBox="1"/>
          <p:nvPr/>
        </p:nvSpPr>
        <p:spPr>
          <a:xfrm>
            <a:off x="7449276" y="540835"/>
            <a:ext cx="3492501" cy="461665"/>
          </a:xfrm>
          <a:prstGeom prst="rect">
            <a:avLst/>
          </a:prstGeom>
          <a:solidFill>
            <a:schemeClr val="accent2">
              <a:lumMod val="40000"/>
              <a:lumOff val="60000"/>
            </a:schemeClr>
          </a:solidFill>
        </p:spPr>
        <p:txBody>
          <a:bodyPr wrap="square" rtlCol="0">
            <a:spAutoFit/>
          </a:bodyPr>
          <a:lstStyle/>
          <a:p>
            <a:pPr algn="ctr"/>
            <a:r>
              <a:rPr lang="en-GB" sz="2400" dirty="0">
                <a:cs typeface="Segoe UI Light" panose="020B0502040204020203" pitchFamily="34" charset="0"/>
              </a:rPr>
              <a:t>Mean SST (2015-2100) </a:t>
            </a:r>
          </a:p>
        </p:txBody>
      </p:sp>
      <p:sp>
        <p:nvSpPr>
          <p:cNvPr id="36" name="TextBox 35">
            <a:extLst>
              <a:ext uri="{FF2B5EF4-FFF2-40B4-BE49-F238E27FC236}">
                <a16:creationId xmlns:a16="http://schemas.microsoft.com/office/drawing/2014/main" id="{463ACA57-EE83-4253-85BF-92E5244A31DC}"/>
              </a:ext>
            </a:extLst>
          </p:cNvPr>
          <p:cNvSpPr txBox="1"/>
          <p:nvPr/>
        </p:nvSpPr>
        <p:spPr>
          <a:xfrm>
            <a:off x="4901069" y="3440174"/>
            <a:ext cx="2760361" cy="461665"/>
          </a:xfrm>
          <a:prstGeom prst="rect">
            <a:avLst/>
          </a:prstGeom>
          <a:solidFill>
            <a:schemeClr val="accent2">
              <a:lumMod val="40000"/>
              <a:lumOff val="60000"/>
            </a:schemeClr>
          </a:solidFill>
        </p:spPr>
        <p:txBody>
          <a:bodyPr wrap="square" rtlCol="0">
            <a:spAutoFit/>
          </a:bodyPr>
          <a:lstStyle/>
          <a:p>
            <a:pPr algn="ctr"/>
            <a:r>
              <a:rPr lang="en-GB" sz="2400" dirty="0">
                <a:cs typeface="Segoe UI Light" panose="020B0502040204020203" pitchFamily="34" charset="0"/>
              </a:rPr>
              <a:t>Difference Mean SST </a:t>
            </a:r>
          </a:p>
        </p:txBody>
      </p:sp>
      <p:sp>
        <p:nvSpPr>
          <p:cNvPr id="37" name="TextBox 36">
            <a:extLst>
              <a:ext uri="{FF2B5EF4-FFF2-40B4-BE49-F238E27FC236}">
                <a16:creationId xmlns:a16="http://schemas.microsoft.com/office/drawing/2014/main" id="{BD0076C9-6EBF-4EBA-BF9C-F6A3D4AEEEF5}"/>
              </a:ext>
            </a:extLst>
          </p:cNvPr>
          <p:cNvSpPr txBox="1"/>
          <p:nvPr/>
        </p:nvSpPr>
        <p:spPr>
          <a:xfrm flipH="1">
            <a:off x="1441376" y="2992529"/>
            <a:ext cx="2239427" cy="523220"/>
          </a:xfrm>
          <a:prstGeom prst="rect">
            <a:avLst/>
          </a:prstGeom>
          <a:noFill/>
        </p:spPr>
        <p:txBody>
          <a:bodyPr wrap="square" rtlCol="0">
            <a:spAutoFit/>
          </a:bodyPr>
          <a:lstStyle/>
          <a:p>
            <a:r>
              <a:rPr lang="en-GB" sz="2800" b="1" dirty="0"/>
              <a:t>past</a:t>
            </a:r>
            <a:endParaRPr lang="en-GB" b="1" dirty="0"/>
          </a:p>
        </p:txBody>
      </p:sp>
      <p:sp>
        <p:nvSpPr>
          <p:cNvPr id="38" name="TextBox 37">
            <a:extLst>
              <a:ext uri="{FF2B5EF4-FFF2-40B4-BE49-F238E27FC236}">
                <a16:creationId xmlns:a16="http://schemas.microsoft.com/office/drawing/2014/main" id="{BD3B8B8A-8A52-4335-88F7-21B7153583F0}"/>
              </a:ext>
            </a:extLst>
          </p:cNvPr>
          <p:cNvSpPr txBox="1"/>
          <p:nvPr/>
        </p:nvSpPr>
        <p:spPr>
          <a:xfrm flipH="1">
            <a:off x="4426316" y="6083183"/>
            <a:ext cx="2334029" cy="523220"/>
          </a:xfrm>
          <a:prstGeom prst="rect">
            <a:avLst/>
          </a:prstGeom>
          <a:noFill/>
        </p:spPr>
        <p:txBody>
          <a:bodyPr wrap="square" rtlCol="0">
            <a:spAutoFit/>
          </a:bodyPr>
          <a:lstStyle/>
          <a:p>
            <a:r>
              <a:rPr lang="en-GB" sz="2800" b="1" dirty="0"/>
              <a:t>change</a:t>
            </a:r>
            <a:endParaRPr lang="en-GB" b="1" dirty="0"/>
          </a:p>
        </p:txBody>
      </p:sp>
      <p:sp>
        <p:nvSpPr>
          <p:cNvPr id="39" name="Minus Sign 38">
            <a:extLst>
              <a:ext uri="{FF2B5EF4-FFF2-40B4-BE49-F238E27FC236}">
                <a16:creationId xmlns:a16="http://schemas.microsoft.com/office/drawing/2014/main" id="{B4C02E74-3BB1-4AFD-A64D-7E2C98F29EDA}"/>
              </a:ext>
            </a:extLst>
          </p:cNvPr>
          <p:cNvSpPr/>
          <p:nvPr/>
        </p:nvSpPr>
        <p:spPr>
          <a:xfrm>
            <a:off x="5850730" y="1530924"/>
            <a:ext cx="1186817" cy="660400"/>
          </a:xfrm>
          <a:prstGeom prst="mathMinus">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C6BADE7D-0CB4-448B-BDCF-97AB1F44BB0A}"/>
              </a:ext>
            </a:extLst>
          </p:cNvPr>
          <p:cNvSpPr txBox="1"/>
          <p:nvPr/>
        </p:nvSpPr>
        <p:spPr>
          <a:xfrm>
            <a:off x="6032065" y="1861124"/>
            <a:ext cx="951427" cy="461665"/>
          </a:xfrm>
          <a:prstGeom prst="rect">
            <a:avLst/>
          </a:prstGeom>
          <a:noFill/>
        </p:spPr>
        <p:txBody>
          <a:bodyPr wrap="square" rtlCol="0">
            <a:spAutoFit/>
          </a:bodyPr>
          <a:lstStyle/>
          <a:p>
            <a:r>
              <a:rPr lang="en-GB" sz="2400" i="1" dirty="0">
                <a:solidFill>
                  <a:srgbClr val="212121"/>
                </a:solidFill>
                <a:latin typeface="Calibri" panose="020F0502020204030204" pitchFamily="34" charset="0"/>
              </a:rPr>
              <a:t>(abs)</a:t>
            </a:r>
            <a:endParaRPr lang="en-GB" sz="20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0009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996687" y="753678"/>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996686" y="168903"/>
            <a:ext cx="8168739" cy="646331"/>
          </a:xfrm>
          <a:prstGeom prst="rect">
            <a:avLst/>
          </a:prstGeom>
          <a:noFill/>
        </p:spPr>
        <p:txBody>
          <a:bodyPr wrap="square" rtlCol="0">
            <a:spAutoFit/>
          </a:bodyPr>
          <a:lstStyle/>
          <a:p>
            <a:r>
              <a:rPr lang="en-GB" sz="3600" dirty="0">
                <a:cs typeface="Segoe UI Light" panose="020B0502040204020203" pitchFamily="34" charset="0"/>
              </a:rPr>
              <a:t>EZclim: Extracting a region using masks</a:t>
            </a:r>
          </a:p>
        </p:txBody>
      </p:sp>
      <p:pic>
        <p:nvPicPr>
          <p:cNvPr id="2" name="Picture 1">
            <a:extLst>
              <a:ext uri="{FF2B5EF4-FFF2-40B4-BE49-F238E27FC236}">
                <a16:creationId xmlns:a16="http://schemas.microsoft.com/office/drawing/2014/main" id="{CB96DF27-DFA7-4BB5-A51C-3FFB25E5A185}"/>
              </a:ext>
            </a:extLst>
          </p:cNvPr>
          <p:cNvPicPr>
            <a:picLocks noChangeAspect="1"/>
          </p:cNvPicPr>
          <p:nvPr/>
        </p:nvPicPr>
        <p:blipFill rotWithShape="1">
          <a:blip r:embed="rId3"/>
          <a:srcRect l="23943" t="7940" r="13800" b="11940"/>
          <a:stretch/>
        </p:blipFill>
        <p:spPr>
          <a:xfrm>
            <a:off x="63500" y="1650688"/>
            <a:ext cx="7388785" cy="4133189"/>
          </a:xfrm>
          <a:prstGeom prst="rect">
            <a:avLst/>
          </a:prstGeom>
        </p:spPr>
      </p:pic>
      <p:pic>
        <p:nvPicPr>
          <p:cNvPr id="6" name="Picture 5">
            <a:extLst>
              <a:ext uri="{FF2B5EF4-FFF2-40B4-BE49-F238E27FC236}">
                <a16:creationId xmlns:a16="http://schemas.microsoft.com/office/drawing/2014/main" id="{687ADFCF-8C9B-4EDE-99DE-7854D5C3E1C1}"/>
              </a:ext>
            </a:extLst>
          </p:cNvPr>
          <p:cNvPicPr>
            <a:picLocks noChangeAspect="1"/>
          </p:cNvPicPr>
          <p:nvPr/>
        </p:nvPicPr>
        <p:blipFill rotWithShape="1">
          <a:blip r:embed="rId4"/>
          <a:srcRect l="29636" t="9742" r="30025" b="14410"/>
          <a:stretch/>
        </p:blipFill>
        <p:spPr>
          <a:xfrm>
            <a:off x="7452285" y="1547521"/>
            <a:ext cx="4628091" cy="4237513"/>
          </a:xfrm>
          <a:prstGeom prst="rect">
            <a:avLst/>
          </a:prstGeom>
        </p:spPr>
      </p:pic>
      <p:sp>
        <p:nvSpPr>
          <p:cNvPr id="7" name="TextBox 6">
            <a:extLst>
              <a:ext uri="{FF2B5EF4-FFF2-40B4-BE49-F238E27FC236}">
                <a16:creationId xmlns:a16="http://schemas.microsoft.com/office/drawing/2014/main" id="{B1F84643-61E5-48C4-81C9-8C292B03EAF2}"/>
              </a:ext>
            </a:extLst>
          </p:cNvPr>
          <p:cNvSpPr txBox="1"/>
          <p:nvPr/>
        </p:nvSpPr>
        <p:spPr>
          <a:xfrm>
            <a:off x="6477000" y="5636277"/>
            <a:ext cx="6032500" cy="954107"/>
          </a:xfrm>
          <a:prstGeom prst="rect">
            <a:avLst/>
          </a:prstGeom>
          <a:noFill/>
        </p:spPr>
        <p:txBody>
          <a:bodyPr wrap="square" rtlCol="0">
            <a:spAutoFit/>
          </a:bodyPr>
          <a:lstStyle/>
          <a:p>
            <a:pPr algn="ctr"/>
            <a:r>
              <a:rPr lang="en-GB" sz="2800" b="1" dirty="0">
                <a:solidFill>
                  <a:srgbClr val="212121"/>
                </a:solidFill>
                <a:latin typeface="Calibri" panose="020F0502020204030204" pitchFamily="34" charset="0"/>
              </a:rPr>
              <a:t>Analysis within the selected region</a:t>
            </a:r>
          </a:p>
          <a:p>
            <a:pPr algn="ctr"/>
            <a:r>
              <a:rPr lang="en-GB" sz="2800" b="1" dirty="0">
                <a:solidFill>
                  <a:srgbClr val="212121"/>
                </a:solidFill>
                <a:latin typeface="Calibri" panose="020F0502020204030204" pitchFamily="34" charset="0"/>
              </a:rPr>
              <a:t> (i.e. histogram)</a:t>
            </a:r>
            <a:endParaRPr lang="en-GB" sz="2400" b="1" dirty="0">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4040D19D-65FE-4F56-BE09-5815D8917BC7}"/>
              </a:ext>
            </a:extLst>
          </p:cNvPr>
          <p:cNvSpPr txBox="1"/>
          <p:nvPr/>
        </p:nvSpPr>
        <p:spPr>
          <a:xfrm>
            <a:off x="2385132" y="916578"/>
            <a:ext cx="11847447" cy="1384995"/>
          </a:xfrm>
          <a:prstGeom prst="rect">
            <a:avLst/>
          </a:prstGeom>
          <a:noFill/>
        </p:spPr>
        <p:txBody>
          <a:bodyPr wrap="square" rtlCol="0">
            <a:spAutoFit/>
          </a:bodyPr>
          <a:lstStyle/>
          <a:p>
            <a:r>
              <a:rPr lang="en-GB" sz="2800" dirty="0">
                <a:cs typeface="Segoe UI Light" panose="020B0502040204020203" pitchFamily="34" charset="0"/>
              </a:rPr>
              <a:t>Sea surface temperature at 1980, within masked region</a:t>
            </a:r>
          </a:p>
          <a:p>
            <a:endParaRPr lang="en-GB" sz="2800" dirty="0">
              <a:cs typeface="Segoe UI Light" panose="020B0502040204020203" pitchFamily="34" charset="0"/>
            </a:endParaRPr>
          </a:p>
          <a:p>
            <a:endParaRPr lang="en-GB" sz="2800" dirty="0">
              <a:cs typeface="Segoe UI Light" panose="020B0502040204020203" pitchFamily="34" charset="0"/>
            </a:endParaRPr>
          </a:p>
        </p:txBody>
      </p:sp>
      <p:grpSp>
        <p:nvGrpSpPr>
          <p:cNvPr id="9" name="Group 8">
            <a:extLst>
              <a:ext uri="{FF2B5EF4-FFF2-40B4-BE49-F238E27FC236}">
                <a16:creationId xmlns:a16="http://schemas.microsoft.com/office/drawing/2014/main" id="{68457F9F-BD2D-4289-ACE3-F3E9A633836E}"/>
              </a:ext>
            </a:extLst>
          </p:cNvPr>
          <p:cNvGrpSpPr/>
          <p:nvPr/>
        </p:nvGrpSpPr>
        <p:grpSpPr>
          <a:xfrm>
            <a:off x="-461800" y="-563384"/>
            <a:ext cx="1458486" cy="1464574"/>
            <a:chOff x="-324595" y="-606340"/>
            <a:chExt cx="1458486" cy="1464574"/>
          </a:xfrm>
        </p:grpSpPr>
        <p:grpSp>
          <p:nvGrpSpPr>
            <p:cNvPr id="10" name="Group 9">
              <a:extLst>
                <a:ext uri="{FF2B5EF4-FFF2-40B4-BE49-F238E27FC236}">
                  <a16:creationId xmlns:a16="http://schemas.microsoft.com/office/drawing/2014/main" id="{A65B4E32-CD5F-4264-8E43-A4C268DE9E2E}"/>
                </a:ext>
              </a:extLst>
            </p:cNvPr>
            <p:cNvGrpSpPr/>
            <p:nvPr/>
          </p:nvGrpSpPr>
          <p:grpSpPr>
            <a:xfrm>
              <a:off x="-324595" y="-606340"/>
              <a:ext cx="1458486" cy="1464574"/>
              <a:chOff x="-655120" y="-797086"/>
              <a:chExt cx="2296345" cy="2206382"/>
            </a:xfrm>
          </p:grpSpPr>
          <p:sp>
            <p:nvSpPr>
              <p:cNvPr id="12" name="Oval 11">
                <a:extLst>
                  <a:ext uri="{FF2B5EF4-FFF2-40B4-BE49-F238E27FC236}">
                    <a16:creationId xmlns:a16="http://schemas.microsoft.com/office/drawing/2014/main" id="{2918FEA7-BCF2-4F5B-8480-AB4D2B89F711}"/>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A5E676A9-D79B-4ED0-9BAA-39749D7F1462}"/>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87C99325-09C6-4745-9643-6DEF62AA91BB}"/>
                </a:ext>
              </a:extLst>
            </p:cNvPr>
            <p:cNvPicPr>
              <a:picLocks noChangeAspect="1"/>
            </p:cNvPicPr>
            <p:nvPr/>
          </p:nvPicPr>
          <p:blipFill>
            <a:blip r:embed="rId5"/>
            <a:stretch>
              <a:fillRect/>
            </a:stretch>
          </p:blipFill>
          <p:spPr>
            <a:xfrm>
              <a:off x="156434" y="22666"/>
              <a:ext cx="650649" cy="650649"/>
            </a:xfrm>
            <a:prstGeom prst="rect">
              <a:avLst/>
            </a:prstGeom>
          </p:spPr>
        </p:pic>
      </p:grpSp>
      <p:sp>
        <p:nvSpPr>
          <p:cNvPr id="14" name="TextBox 13">
            <a:extLst>
              <a:ext uri="{FF2B5EF4-FFF2-40B4-BE49-F238E27FC236}">
                <a16:creationId xmlns:a16="http://schemas.microsoft.com/office/drawing/2014/main" id="{058B3935-ADCE-4664-A6D9-7C737A784D18}"/>
              </a:ext>
            </a:extLst>
          </p:cNvPr>
          <p:cNvSpPr txBox="1"/>
          <p:nvPr/>
        </p:nvSpPr>
        <p:spPr>
          <a:xfrm>
            <a:off x="817936" y="5552904"/>
            <a:ext cx="4704042" cy="523220"/>
          </a:xfrm>
          <a:prstGeom prst="rect">
            <a:avLst/>
          </a:prstGeom>
          <a:noFill/>
        </p:spPr>
        <p:txBody>
          <a:bodyPr wrap="square" rtlCol="0">
            <a:spAutoFit/>
          </a:bodyPr>
          <a:lstStyle/>
          <a:p>
            <a:r>
              <a:rPr lang="en-GB" sz="2800" b="1" dirty="0">
                <a:solidFill>
                  <a:srgbClr val="212121"/>
                </a:solidFill>
                <a:latin typeface="Calibri" panose="020F0502020204030204" pitchFamily="34" charset="0"/>
              </a:rPr>
              <a:t>Isolate data within a polygon</a:t>
            </a:r>
            <a:endParaRPr lang="en-GB" sz="2400" b="1" dirty="0">
              <a:latin typeface="Segoe UI Light" panose="020B0502040204020203" pitchFamily="34" charset="0"/>
              <a:cs typeface="Segoe UI Light" panose="020B0502040204020203" pitchFamily="34" charset="0"/>
            </a:endParaRPr>
          </a:p>
        </p:txBody>
      </p:sp>
      <p:sp>
        <p:nvSpPr>
          <p:cNvPr id="16" name="TextBox 15">
            <a:extLst>
              <a:ext uri="{FF2B5EF4-FFF2-40B4-BE49-F238E27FC236}">
                <a16:creationId xmlns:a16="http://schemas.microsoft.com/office/drawing/2014/main" id="{AE4C6C0C-8B2E-464D-B9B9-ED926FBCE3B4}"/>
              </a:ext>
            </a:extLst>
          </p:cNvPr>
          <p:cNvSpPr txBox="1"/>
          <p:nvPr/>
        </p:nvSpPr>
        <p:spPr>
          <a:xfrm>
            <a:off x="591038" y="1419763"/>
            <a:ext cx="2578919" cy="306625"/>
          </a:xfrm>
          <a:prstGeom prst="rect">
            <a:avLst/>
          </a:prstGeom>
          <a:solidFill>
            <a:schemeClr val="bg1"/>
          </a:solidFill>
        </p:spPr>
        <p:txBody>
          <a:bodyPr wrap="square" rtlCol="0">
            <a:spAutoFit/>
          </a:bodyPr>
          <a:lstStyle/>
          <a:p>
            <a:endParaRPr lang="en-GB"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64715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a:cxnSpLocks/>
          </p:cNvCxnSpPr>
          <p:nvPr/>
        </p:nvCxnSpPr>
        <p:spPr>
          <a:xfrm>
            <a:off x="1140640" y="863641"/>
            <a:ext cx="10910674" cy="4831"/>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034363" y="222141"/>
            <a:ext cx="11296344" cy="646331"/>
          </a:xfrm>
          <a:prstGeom prst="rect">
            <a:avLst/>
          </a:prstGeom>
          <a:noFill/>
        </p:spPr>
        <p:txBody>
          <a:bodyPr wrap="square" rtlCol="0">
            <a:spAutoFit/>
          </a:bodyPr>
          <a:lstStyle/>
          <a:p>
            <a:r>
              <a:rPr lang="en-GB" sz="3600" dirty="0">
                <a:cs typeface="Segoe UI Light" panose="020B0502040204020203" pitchFamily="34" charset="0"/>
              </a:rPr>
              <a:t>EZclim: </a:t>
            </a:r>
            <a:r>
              <a:rPr lang="en-GB" sz="3600" i="1" dirty="0">
                <a:cs typeface="Segoe UI Light" panose="020B0502040204020203" pitchFamily="34" charset="0"/>
              </a:rPr>
              <a:t>Grid manipulation</a:t>
            </a:r>
            <a:r>
              <a:rPr lang="en-GB" sz="3600" dirty="0">
                <a:cs typeface="Segoe UI Light" panose="020B0502040204020203" pitchFamily="34" charset="0"/>
              </a:rPr>
              <a:t> – Sample points and grid points</a:t>
            </a:r>
          </a:p>
        </p:txBody>
      </p:sp>
      <p:pic>
        <p:nvPicPr>
          <p:cNvPr id="2" name="Picture 1">
            <a:extLst>
              <a:ext uri="{FF2B5EF4-FFF2-40B4-BE49-F238E27FC236}">
                <a16:creationId xmlns:a16="http://schemas.microsoft.com/office/drawing/2014/main" id="{3CCEB0E5-FFCB-436E-99B0-7D6349FC2E21}"/>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200000"/>
                    </a14:imgEffect>
                  </a14:imgLayer>
                </a14:imgProps>
              </a:ext>
            </a:extLst>
          </a:blip>
          <a:srcRect l="13515" t="54401" r="15699" b="10288"/>
          <a:stretch/>
        </p:blipFill>
        <p:spPr>
          <a:xfrm>
            <a:off x="470123" y="1764456"/>
            <a:ext cx="11581191" cy="4297406"/>
          </a:xfrm>
          <a:prstGeom prst="rect">
            <a:avLst/>
          </a:prstGeom>
        </p:spPr>
      </p:pic>
      <p:sp>
        <p:nvSpPr>
          <p:cNvPr id="5" name="TextBox 4">
            <a:extLst>
              <a:ext uri="{FF2B5EF4-FFF2-40B4-BE49-F238E27FC236}">
                <a16:creationId xmlns:a16="http://schemas.microsoft.com/office/drawing/2014/main" id="{CB69A020-1B68-4655-BE00-6772AA882647}"/>
              </a:ext>
            </a:extLst>
          </p:cNvPr>
          <p:cNvSpPr txBox="1"/>
          <p:nvPr/>
        </p:nvSpPr>
        <p:spPr>
          <a:xfrm>
            <a:off x="-47053" y="938357"/>
            <a:ext cx="12239053" cy="1261884"/>
          </a:xfrm>
          <a:prstGeom prst="rect">
            <a:avLst/>
          </a:prstGeom>
          <a:noFill/>
        </p:spPr>
        <p:txBody>
          <a:bodyPr wrap="square" rtlCol="0">
            <a:spAutoFit/>
          </a:bodyPr>
          <a:lstStyle/>
          <a:p>
            <a:r>
              <a:rPr lang="en-GB" sz="2800" dirty="0">
                <a:cs typeface="Segoe UI Light" panose="020B0502040204020203" pitchFamily="34" charset="0"/>
              </a:rPr>
              <a:t>Air pressure at convective cloud base at grid point (20, 20) between 1979 and 2014</a:t>
            </a:r>
          </a:p>
          <a:p>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D143DD45-BDE9-4F75-9F34-53532EBDA1DE}"/>
              </a:ext>
            </a:extLst>
          </p:cNvPr>
          <p:cNvGrpSpPr/>
          <p:nvPr/>
        </p:nvGrpSpPr>
        <p:grpSpPr>
          <a:xfrm>
            <a:off x="-324595" y="-606340"/>
            <a:ext cx="1458486" cy="1464574"/>
            <a:chOff x="-324595" y="-606340"/>
            <a:chExt cx="1458486" cy="1464574"/>
          </a:xfrm>
        </p:grpSpPr>
        <p:grpSp>
          <p:nvGrpSpPr>
            <p:cNvPr id="7" name="Group 6">
              <a:extLst>
                <a:ext uri="{FF2B5EF4-FFF2-40B4-BE49-F238E27FC236}">
                  <a16:creationId xmlns:a16="http://schemas.microsoft.com/office/drawing/2014/main" id="{34827588-230C-4069-8324-692E07741538}"/>
                </a:ext>
              </a:extLst>
            </p:cNvPr>
            <p:cNvGrpSpPr/>
            <p:nvPr/>
          </p:nvGrpSpPr>
          <p:grpSpPr>
            <a:xfrm>
              <a:off x="-324595" y="-606340"/>
              <a:ext cx="1458486" cy="1464574"/>
              <a:chOff x="-655120" y="-797086"/>
              <a:chExt cx="2296345" cy="2206382"/>
            </a:xfrm>
          </p:grpSpPr>
          <p:sp>
            <p:nvSpPr>
              <p:cNvPr id="9" name="Oval 8">
                <a:extLst>
                  <a:ext uri="{FF2B5EF4-FFF2-40B4-BE49-F238E27FC236}">
                    <a16:creationId xmlns:a16="http://schemas.microsoft.com/office/drawing/2014/main" id="{E609CCCE-913B-4825-9155-1DA861512FDD}"/>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8E03635E-B190-4367-BAD7-313B7939ACC7}"/>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8" name="Picture 7">
              <a:extLst>
                <a:ext uri="{FF2B5EF4-FFF2-40B4-BE49-F238E27FC236}">
                  <a16:creationId xmlns:a16="http://schemas.microsoft.com/office/drawing/2014/main" id="{67495B76-5268-47CE-998E-E8864D78DC59}"/>
                </a:ext>
              </a:extLst>
            </p:cNvPr>
            <p:cNvPicPr>
              <a:picLocks noChangeAspect="1"/>
            </p:cNvPicPr>
            <p:nvPr/>
          </p:nvPicPr>
          <p:blipFill>
            <a:blip r:embed="rId5"/>
            <a:stretch>
              <a:fillRect/>
            </a:stretch>
          </p:blipFill>
          <p:spPr>
            <a:xfrm>
              <a:off x="156434" y="22666"/>
              <a:ext cx="650649" cy="650649"/>
            </a:xfrm>
            <a:prstGeom prst="rect">
              <a:avLst/>
            </a:prstGeom>
          </p:spPr>
        </p:pic>
      </p:grpSp>
      <p:sp>
        <p:nvSpPr>
          <p:cNvPr id="11" name="TextBox 10">
            <a:extLst>
              <a:ext uri="{FF2B5EF4-FFF2-40B4-BE49-F238E27FC236}">
                <a16:creationId xmlns:a16="http://schemas.microsoft.com/office/drawing/2014/main" id="{BB1F1E00-A091-4A96-9297-90DF5EDD1677}"/>
              </a:ext>
            </a:extLst>
          </p:cNvPr>
          <p:cNvSpPr txBox="1"/>
          <p:nvPr/>
        </p:nvSpPr>
        <p:spPr>
          <a:xfrm>
            <a:off x="6075908" y="5998414"/>
            <a:ext cx="1397000" cy="461665"/>
          </a:xfrm>
          <a:prstGeom prst="rect">
            <a:avLst/>
          </a:prstGeom>
          <a:solidFill>
            <a:schemeClr val="bg1"/>
          </a:solidFill>
        </p:spPr>
        <p:txBody>
          <a:bodyPr wrap="square" rtlCol="0">
            <a:spAutoFit/>
          </a:bodyPr>
          <a:lstStyle/>
          <a:p>
            <a:r>
              <a:rPr lang="en-GB" sz="2400" dirty="0"/>
              <a:t>Months</a:t>
            </a:r>
            <a:r>
              <a:rPr lang="en-GB" dirty="0"/>
              <a:t> </a:t>
            </a:r>
          </a:p>
        </p:txBody>
      </p:sp>
      <p:sp>
        <p:nvSpPr>
          <p:cNvPr id="14" name="TextBox 13">
            <a:extLst>
              <a:ext uri="{FF2B5EF4-FFF2-40B4-BE49-F238E27FC236}">
                <a16:creationId xmlns:a16="http://schemas.microsoft.com/office/drawing/2014/main" id="{032DFFB0-F80F-473B-870D-4799B51A9B3F}"/>
              </a:ext>
            </a:extLst>
          </p:cNvPr>
          <p:cNvSpPr txBox="1"/>
          <p:nvPr/>
        </p:nvSpPr>
        <p:spPr>
          <a:xfrm rot="16200000">
            <a:off x="-2172355" y="3682327"/>
            <a:ext cx="4806376" cy="461665"/>
          </a:xfrm>
          <a:prstGeom prst="rect">
            <a:avLst/>
          </a:prstGeom>
          <a:solidFill>
            <a:schemeClr val="bg1"/>
          </a:solidFill>
        </p:spPr>
        <p:txBody>
          <a:bodyPr wrap="square" rtlCol="0">
            <a:spAutoFit/>
          </a:bodyPr>
          <a:lstStyle/>
          <a:p>
            <a:r>
              <a:rPr lang="en-GB" sz="2400" dirty="0"/>
              <a:t>Air pressure at convective cloud base </a:t>
            </a:r>
            <a:endParaRPr lang="en-GB" dirty="0"/>
          </a:p>
        </p:txBody>
      </p:sp>
    </p:spTree>
    <p:extLst>
      <p:ext uri="{BB962C8B-B14F-4D97-AF65-F5344CB8AC3E}">
        <p14:creationId xmlns:p14="http://schemas.microsoft.com/office/powerpoint/2010/main" val="3707487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1082829" y="746974"/>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950886" y="76571"/>
            <a:ext cx="11298562" cy="646331"/>
          </a:xfrm>
          <a:prstGeom prst="rect">
            <a:avLst/>
          </a:prstGeom>
          <a:noFill/>
        </p:spPr>
        <p:txBody>
          <a:bodyPr wrap="square" rtlCol="0">
            <a:spAutoFit/>
          </a:bodyPr>
          <a:lstStyle/>
          <a:p>
            <a:r>
              <a:rPr lang="en-GB" sz="3600" dirty="0">
                <a:cs typeface="Segoe UI Light" panose="020B0502040204020203" pitchFamily="34" charset="0"/>
              </a:rPr>
              <a:t>EZclim: </a:t>
            </a:r>
            <a:r>
              <a:rPr lang="en-GB" sz="3600" i="1" dirty="0">
                <a:cs typeface="Segoe UI Light" panose="020B0502040204020203" pitchFamily="34" charset="0"/>
              </a:rPr>
              <a:t>Grid manipulation</a:t>
            </a:r>
            <a:r>
              <a:rPr lang="en-GB" sz="3600" dirty="0">
                <a:cs typeface="Segoe UI Light" panose="020B0502040204020203" pitchFamily="34" charset="0"/>
              </a:rPr>
              <a:t> – Rotation</a:t>
            </a:r>
          </a:p>
        </p:txBody>
      </p:sp>
      <p:grpSp>
        <p:nvGrpSpPr>
          <p:cNvPr id="12" name="Group 11">
            <a:extLst>
              <a:ext uri="{FF2B5EF4-FFF2-40B4-BE49-F238E27FC236}">
                <a16:creationId xmlns:a16="http://schemas.microsoft.com/office/drawing/2014/main" id="{77A5A72D-8191-4069-A7AD-0B60E5F6A169}"/>
              </a:ext>
            </a:extLst>
          </p:cNvPr>
          <p:cNvGrpSpPr/>
          <p:nvPr/>
        </p:nvGrpSpPr>
        <p:grpSpPr>
          <a:xfrm>
            <a:off x="-451029" y="-589474"/>
            <a:ext cx="1458486" cy="1464574"/>
            <a:chOff x="-324595" y="-606340"/>
            <a:chExt cx="1458486" cy="1464574"/>
          </a:xfrm>
        </p:grpSpPr>
        <p:grpSp>
          <p:nvGrpSpPr>
            <p:cNvPr id="13" name="Group 12">
              <a:extLst>
                <a:ext uri="{FF2B5EF4-FFF2-40B4-BE49-F238E27FC236}">
                  <a16:creationId xmlns:a16="http://schemas.microsoft.com/office/drawing/2014/main" id="{156EBAC9-7948-4E27-9B38-04FAA8EEBD8F}"/>
                </a:ext>
              </a:extLst>
            </p:cNvPr>
            <p:cNvGrpSpPr/>
            <p:nvPr/>
          </p:nvGrpSpPr>
          <p:grpSpPr>
            <a:xfrm>
              <a:off x="-324595" y="-606340"/>
              <a:ext cx="1458486" cy="1464574"/>
              <a:chOff x="-655120" y="-797086"/>
              <a:chExt cx="2296345" cy="2206382"/>
            </a:xfrm>
          </p:grpSpPr>
          <p:sp>
            <p:nvSpPr>
              <p:cNvPr id="15" name="Oval 14">
                <a:extLst>
                  <a:ext uri="{FF2B5EF4-FFF2-40B4-BE49-F238E27FC236}">
                    <a16:creationId xmlns:a16="http://schemas.microsoft.com/office/drawing/2014/main" id="{8C3FD1F8-9E86-460A-B050-5B7D861CD3D6}"/>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a:extLst>
                  <a:ext uri="{FF2B5EF4-FFF2-40B4-BE49-F238E27FC236}">
                    <a16:creationId xmlns:a16="http://schemas.microsoft.com/office/drawing/2014/main" id="{62DD3115-1D9E-472D-B14A-6A6B17BA9C83}"/>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1C82F9B2-AB15-4FC4-ABC7-8627A7E9915F}"/>
                </a:ext>
              </a:extLst>
            </p:cNvPr>
            <p:cNvPicPr>
              <a:picLocks noChangeAspect="1"/>
            </p:cNvPicPr>
            <p:nvPr/>
          </p:nvPicPr>
          <p:blipFill>
            <a:blip r:embed="rId3"/>
            <a:stretch>
              <a:fillRect/>
            </a:stretch>
          </p:blipFill>
          <p:spPr>
            <a:xfrm>
              <a:off x="156434" y="22666"/>
              <a:ext cx="650649" cy="650649"/>
            </a:xfrm>
            <a:prstGeom prst="rect">
              <a:avLst/>
            </a:prstGeom>
          </p:spPr>
        </p:pic>
      </p:grpSp>
      <p:sp>
        <p:nvSpPr>
          <p:cNvPr id="17" name="TextBox 16">
            <a:extLst>
              <a:ext uri="{FF2B5EF4-FFF2-40B4-BE49-F238E27FC236}">
                <a16:creationId xmlns:a16="http://schemas.microsoft.com/office/drawing/2014/main" id="{D342A511-9601-4FE7-9D4D-8ADDED1BF258}"/>
              </a:ext>
            </a:extLst>
          </p:cNvPr>
          <p:cNvSpPr txBox="1"/>
          <p:nvPr/>
        </p:nvSpPr>
        <p:spPr>
          <a:xfrm>
            <a:off x="73554" y="746974"/>
            <a:ext cx="12219428" cy="1077218"/>
          </a:xfrm>
          <a:prstGeom prst="rect">
            <a:avLst/>
          </a:prstGeom>
          <a:noFill/>
        </p:spPr>
        <p:txBody>
          <a:bodyPr wrap="square" rtlCol="0">
            <a:spAutoFit/>
          </a:bodyPr>
          <a:lstStyle/>
          <a:p>
            <a:r>
              <a:rPr lang="en-GB" sz="2000" dirty="0">
                <a:latin typeface="Segoe UI Light" panose="020B0502040204020203" pitchFamily="34" charset="0"/>
                <a:cs typeface="Segoe UI Light" panose="020B0502040204020203" pitchFamily="34" charset="0"/>
              </a:rPr>
              <a:t> </a:t>
            </a:r>
          </a:p>
          <a:p>
            <a:r>
              <a:rPr lang="en-GB" sz="2400" dirty="0">
                <a:cs typeface="Segoe UI Light" panose="020B0502040204020203" pitchFamily="34" charset="0"/>
              </a:rPr>
              <a:t>Ocean - atmosphere dissolved inorganic carbon (DIC) gradient (1953 mean from daily outputs)</a:t>
            </a:r>
          </a:p>
          <a:p>
            <a:endParaRPr lang="en-GB" sz="2000" dirty="0">
              <a:latin typeface="Segoe UI Light" panose="020B0502040204020203" pitchFamily="34" charset="0"/>
              <a:cs typeface="Segoe UI Light" panose="020B0502040204020203" pitchFamily="34" charset="0"/>
            </a:endParaRPr>
          </a:p>
        </p:txBody>
      </p:sp>
      <p:cxnSp>
        <p:nvCxnSpPr>
          <p:cNvPr id="20" name="Straight Arrow Connector 19">
            <a:extLst>
              <a:ext uri="{FF2B5EF4-FFF2-40B4-BE49-F238E27FC236}">
                <a16:creationId xmlns:a16="http://schemas.microsoft.com/office/drawing/2014/main" id="{1C71DC0A-DA2E-4BE9-B40D-834F2F67E401}"/>
              </a:ext>
            </a:extLst>
          </p:cNvPr>
          <p:cNvCxnSpPr/>
          <p:nvPr/>
        </p:nvCxnSpPr>
        <p:spPr>
          <a:xfrm>
            <a:off x="5232400" y="3226453"/>
            <a:ext cx="86360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21" name="Picture 20">
            <a:extLst>
              <a:ext uri="{FF2B5EF4-FFF2-40B4-BE49-F238E27FC236}">
                <a16:creationId xmlns:a16="http://schemas.microsoft.com/office/drawing/2014/main" id="{101B76D0-A2EF-44F7-A9FA-F45A01F439E6}"/>
              </a:ext>
            </a:extLst>
          </p:cNvPr>
          <p:cNvPicPr>
            <a:picLocks noChangeAspect="1"/>
          </p:cNvPicPr>
          <p:nvPr/>
        </p:nvPicPr>
        <p:blipFill rotWithShape="1">
          <a:blip r:embed="rId4"/>
          <a:srcRect l="12352" t="12694" r="22168" b="3225"/>
          <a:stretch/>
        </p:blipFill>
        <p:spPr>
          <a:xfrm>
            <a:off x="30000" y="1714781"/>
            <a:ext cx="5179315" cy="3380209"/>
          </a:xfrm>
          <a:prstGeom prst="rect">
            <a:avLst/>
          </a:prstGeom>
        </p:spPr>
      </p:pic>
      <p:cxnSp>
        <p:nvCxnSpPr>
          <p:cNvPr id="22" name="Straight Connector 21">
            <a:extLst>
              <a:ext uri="{FF2B5EF4-FFF2-40B4-BE49-F238E27FC236}">
                <a16:creationId xmlns:a16="http://schemas.microsoft.com/office/drawing/2014/main" id="{A2D7350B-EB02-40F7-A3D6-1D814CA9DB4C}"/>
              </a:ext>
            </a:extLst>
          </p:cNvPr>
          <p:cNvCxnSpPr>
            <a:cxnSpLocks/>
          </p:cNvCxnSpPr>
          <p:nvPr/>
        </p:nvCxnSpPr>
        <p:spPr>
          <a:xfrm>
            <a:off x="4025252" y="1739041"/>
            <a:ext cx="0" cy="3010759"/>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62BB7AA9-EAF2-4A31-B302-48C01F70AC75}"/>
              </a:ext>
            </a:extLst>
          </p:cNvPr>
          <p:cNvPicPr>
            <a:picLocks noChangeAspect="1"/>
          </p:cNvPicPr>
          <p:nvPr/>
        </p:nvPicPr>
        <p:blipFill rotWithShape="1">
          <a:blip r:embed="rId5">
            <a:clrChange>
              <a:clrFrom>
                <a:srgbClr val="FFFFFF"/>
              </a:clrFrom>
              <a:clrTo>
                <a:srgbClr val="FFFFFF">
                  <a:alpha val="0"/>
                </a:srgbClr>
              </a:clrTo>
            </a:clrChange>
          </a:blip>
          <a:srcRect l="7898" t="10789" r="-1882"/>
          <a:stretch/>
        </p:blipFill>
        <p:spPr>
          <a:xfrm>
            <a:off x="5730931" y="1653040"/>
            <a:ext cx="6761892" cy="3441950"/>
          </a:xfrm>
          <a:prstGeom prst="rect">
            <a:avLst/>
          </a:prstGeom>
        </p:spPr>
      </p:pic>
      <p:cxnSp>
        <p:nvCxnSpPr>
          <p:cNvPr id="26" name="Straight Connector 25">
            <a:extLst>
              <a:ext uri="{FF2B5EF4-FFF2-40B4-BE49-F238E27FC236}">
                <a16:creationId xmlns:a16="http://schemas.microsoft.com/office/drawing/2014/main" id="{3BBE382F-07D9-4624-A6F6-000775C8C53A}"/>
              </a:ext>
            </a:extLst>
          </p:cNvPr>
          <p:cNvCxnSpPr>
            <a:cxnSpLocks/>
          </p:cNvCxnSpPr>
          <p:nvPr/>
        </p:nvCxnSpPr>
        <p:spPr>
          <a:xfrm>
            <a:off x="8501897" y="1739041"/>
            <a:ext cx="0" cy="2974824"/>
          </a:xfrm>
          <a:prstGeom prst="line">
            <a:avLst/>
          </a:prstGeom>
          <a:ln w="76200">
            <a:solidFill>
              <a:srgbClr val="FF0000"/>
            </a:solidFill>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51EB2B12-86D1-4A04-8F0D-F83549D5DB1E}"/>
              </a:ext>
            </a:extLst>
          </p:cNvPr>
          <p:cNvSpPr txBox="1"/>
          <p:nvPr/>
        </p:nvSpPr>
        <p:spPr>
          <a:xfrm>
            <a:off x="7300187" y="4890008"/>
            <a:ext cx="3178742" cy="1138773"/>
          </a:xfrm>
          <a:prstGeom prst="rect">
            <a:avLst/>
          </a:prstGeom>
          <a:noFill/>
        </p:spPr>
        <p:txBody>
          <a:bodyPr wrap="square" rtlCol="0">
            <a:spAutoFit/>
          </a:bodyPr>
          <a:lstStyle/>
          <a:p>
            <a:r>
              <a:rPr lang="en-GB" sz="3600" b="1" dirty="0">
                <a:cs typeface="Segoe UI Light" panose="020B0502040204020203" pitchFamily="34" charset="0"/>
              </a:rPr>
              <a:t>Rotated to 10E</a:t>
            </a:r>
          </a:p>
          <a:p>
            <a:endParaRPr lang="en-GB" sz="3200" b="1" dirty="0">
              <a:latin typeface="Segoe UI Light" panose="020B0502040204020203" pitchFamily="34" charset="0"/>
              <a:cs typeface="Segoe UI Light" panose="020B0502040204020203" pitchFamily="34" charset="0"/>
            </a:endParaRPr>
          </a:p>
        </p:txBody>
      </p:sp>
      <p:sp>
        <p:nvSpPr>
          <p:cNvPr id="29" name="TextBox 28">
            <a:extLst>
              <a:ext uri="{FF2B5EF4-FFF2-40B4-BE49-F238E27FC236}">
                <a16:creationId xmlns:a16="http://schemas.microsoft.com/office/drawing/2014/main" id="{2A00BD81-61CC-4EB5-95BA-A0BCBD622EA0}"/>
              </a:ext>
            </a:extLst>
          </p:cNvPr>
          <p:cNvSpPr txBox="1"/>
          <p:nvPr/>
        </p:nvSpPr>
        <p:spPr>
          <a:xfrm>
            <a:off x="1030286" y="4863336"/>
            <a:ext cx="3178742" cy="1138773"/>
          </a:xfrm>
          <a:prstGeom prst="rect">
            <a:avLst/>
          </a:prstGeom>
          <a:noFill/>
        </p:spPr>
        <p:txBody>
          <a:bodyPr wrap="square" rtlCol="0">
            <a:spAutoFit/>
          </a:bodyPr>
          <a:lstStyle/>
          <a:p>
            <a:r>
              <a:rPr lang="en-GB" sz="3600" b="1" dirty="0">
                <a:cs typeface="Segoe UI Light" panose="020B0502040204020203" pitchFamily="34" charset="0"/>
              </a:rPr>
              <a:t>Centred at 90W</a:t>
            </a:r>
          </a:p>
          <a:p>
            <a:endParaRPr lang="en-GB" sz="3200" b="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02749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1082829" y="746974"/>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950886" y="76571"/>
            <a:ext cx="11298562" cy="646331"/>
          </a:xfrm>
          <a:prstGeom prst="rect">
            <a:avLst/>
          </a:prstGeom>
          <a:noFill/>
        </p:spPr>
        <p:txBody>
          <a:bodyPr wrap="square" rtlCol="0">
            <a:spAutoFit/>
          </a:bodyPr>
          <a:lstStyle/>
          <a:p>
            <a:r>
              <a:rPr lang="en-GB" sz="3600" dirty="0">
                <a:cs typeface="Segoe UI Light" panose="020B0502040204020203" pitchFamily="34" charset="0"/>
              </a:rPr>
              <a:t>EZclim: </a:t>
            </a:r>
            <a:r>
              <a:rPr lang="en-GB" sz="3600" i="1" dirty="0">
                <a:cs typeface="Segoe UI Light" panose="020B0502040204020203" pitchFamily="34" charset="0"/>
              </a:rPr>
              <a:t>Grid manipulation</a:t>
            </a:r>
            <a:r>
              <a:rPr lang="en-GB" sz="3600" dirty="0">
                <a:cs typeface="Segoe UI Light" panose="020B0502040204020203" pitchFamily="34" charset="0"/>
              </a:rPr>
              <a:t> – Regridding</a:t>
            </a:r>
          </a:p>
        </p:txBody>
      </p:sp>
      <p:pic>
        <p:nvPicPr>
          <p:cNvPr id="2" name="Picture 1">
            <a:extLst>
              <a:ext uri="{FF2B5EF4-FFF2-40B4-BE49-F238E27FC236}">
                <a16:creationId xmlns:a16="http://schemas.microsoft.com/office/drawing/2014/main" id="{2D1B9A32-C0E2-40B9-A252-A4273928B114}"/>
              </a:ext>
            </a:extLst>
          </p:cNvPr>
          <p:cNvPicPr>
            <a:picLocks noChangeAspect="1"/>
          </p:cNvPicPr>
          <p:nvPr/>
        </p:nvPicPr>
        <p:blipFill rotWithShape="1">
          <a:blip r:embed="rId3">
            <a:clrChange>
              <a:clrFrom>
                <a:srgbClr val="FFFFFF"/>
              </a:clrFrom>
              <a:clrTo>
                <a:srgbClr val="FFFFFF">
                  <a:alpha val="0"/>
                </a:srgbClr>
              </a:clrTo>
            </a:clrChange>
          </a:blip>
          <a:srcRect l="20992" t="3937" r="6047" b="56871"/>
          <a:stretch/>
        </p:blipFill>
        <p:spPr>
          <a:xfrm>
            <a:off x="6040975" y="1672112"/>
            <a:ext cx="6057645" cy="3359193"/>
          </a:xfrm>
          <a:prstGeom prst="rect">
            <a:avLst/>
          </a:prstGeom>
        </p:spPr>
      </p:pic>
      <p:pic>
        <p:nvPicPr>
          <p:cNvPr id="5" name="Picture 4">
            <a:extLst>
              <a:ext uri="{FF2B5EF4-FFF2-40B4-BE49-F238E27FC236}">
                <a16:creationId xmlns:a16="http://schemas.microsoft.com/office/drawing/2014/main" id="{42236C1F-B551-41F4-BD73-63F4A009019A}"/>
              </a:ext>
            </a:extLst>
          </p:cNvPr>
          <p:cNvPicPr>
            <a:picLocks noChangeAspect="1"/>
          </p:cNvPicPr>
          <p:nvPr/>
        </p:nvPicPr>
        <p:blipFill rotWithShape="1">
          <a:blip r:embed="rId4">
            <a:clrChange>
              <a:clrFrom>
                <a:srgbClr val="FFFFFF"/>
              </a:clrFrom>
              <a:clrTo>
                <a:srgbClr val="FFFFFF">
                  <a:alpha val="0"/>
                </a:srgbClr>
              </a:clrTo>
            </a:clrChange>
          </a:blip>
          <a:srcRect l="12788" t="11423" r="22714"/>
          <a:stretch/>
        </p:blipFill>
        <p:spPr>
          <a:xfrm>
            <a:off x="136345" y="1668445"/>
            <a:ext cx="5044546" cy="3521109"/>
          </a:xfrm>
          <a:prstGeom prst="rect">
            <a:avLst/>
          </a:prstGeom>
        </p:spPr>
      </p:pic>
      <p:sp>
        <p:nvSpPr>
          <p:cNvPr id="8" name="TextBox 7">
            <a:extLst>
              <a:ext uri="{FF2B5EF4-FFF2-40B4-BE49-F238E27FC236}">
                <a16:creationId xmlns:a16="http://schemas.microsoft.com/office/drawing/2014/main" id="{C758AE94-0720-4D52-9714-B539F74EDC58}"/>
              </a:ext>
            </a:extLst>
          </p:cNvPr>
          <p:cNvSpPr txBox="1"/>
          <p:nvPr/>
        </p:nvSpPr>
        <p:spPr>
          <a:xfrm>
            <a:off x="7856433" y="4939425"/>
            <a:ext cx="2024167" cy="1015663"/>
          </a:xfrm>
          <a:prstGeom prst="rect">
            <a:avLst/>
          </a:prstGeom>
          <a:noFill/>
        </p:spPr>
        <p:txBody>
          <a:bodyPr wrap="square" rtlCol="0">
            <a:spAutoFit/>
          </a:bodyPr>
          <a:lstStyle/>
          <a:p>
            <a:r>
              <a:rPr lang="en-GB" sz="3600" b="1" dirty="0">
                <a:cs typeface="Segoe UI Light" panose="020B0502040204020203" pitchFamily="34" charset="0"/>
              </a:rPr>
              <a:t>256 x 128</a:t>
            </a:r>
          </a:p>
          <a:p>
            <a:endParaRPr lang="en-GB" sz="2400" b="1" dirty="0">
              <a:latin typeface="Segoe UI Light" panose="020B0502040204020203" pitchFamily="34" charset="0"/>
              <a:cs typeface="Segoe UI Light" panose="020B0502040204020203" pitchFamily="34" charset="0"/>
            </a:endParaRPr>
          </a:p>
        </p:txBody>
      </p:sp>
      <p:sp>
        <p:nvSpPr>
          <p:cNvPr id="11" name="TextBox 10">
            <a:extLst>
              <a:ext uri="{FF2B5EF4-FFF2-40B4-BE49-F238E27FC236}">
                <a16:creationId xmlns:a16="http://schemas.microsoft.com/office/drawing/2014/main" id="{FB696269-C080-4723-80D9-1A665721963B}"/>
              </a:ext>
            </a:extLst>
          </p:cNvPr>
          <p:cNvSpPr txBox="1"/>
          <p:nvPr/>
        </p:nvSpPr>
        <p:spPr>
          <a:xfrm>
            <a:off x="1620340" y="4989746"/>
            <a:ext cx="2283425" cy="646331"/>
          </a:xfrm>
          <a:prstGeom prst="rect">
            <a:avLst/>
          </a:prstGeom>
          <a:noFill/>
        </p:spPr>
        <p:txBody>
          <a:bodyPr wrap="square" rtlCol="0">
            <a:spAutoFit/>
          </a:bodyPr>
          <a:lstStyle/>
          <a:p>
            <a:r>
              <a:rPr lang="en-GB" sz="3600" b="1" dirty="0">
                <a:cs typeface="Segoe UI Light" panose="020B0502040204020203" pitchFamily="34" charset="0"/>
              </a:rPr>
              <a:t>360 x 200</a:t>
            </a:r>
            <a:endParaRPr lang="en-GB" sz="3600" b="1" dirty="0">
              <a:latin typeface="Segoe UI Light" panose="020B0502040204020203" pitchFamily="34" charset="0"/>
              <a:cs typeface="Segoe UI Light" panose="020B0502040204020203" pitchFamily="34" charset="0"/>
            </a:endParaRPr>
          </a:p>
        </p:txBody>
      </p:sp>
      <p:grpSp>
        <p:nvGrpSpPr>
          <p:cNvPr id="12" name="Group 11">
            <a:extLst>
              <a:ext uri="{FF2B5EF4-FFF2-40B4-BE49-F238E27FC236}">
                <a16:creationId xmlns:a16="http://schemas.microsoft.com/office/drawing/2014/main" id="{77A5A72D-8191-4069-A7AD-0B60E5F6A169}"/>
              </a:ext>
            </a:extLst>
          </p:cNvPr>
          <p:cNvGrpSpPr/>
          <p:nvPr/>
        </p:nvGrpSpPr>
        <p:grpSpPr>
          <a:xfrm>
            <a:off x="-451029" y="-589474"/>
            <a:ext cx="1458486" cy="1464574"/>
            <a:chOff x="-324595" y="-606340"/>
            <a:chExt cx="1458486" cy="1464574"/>
          </a:xfrm>
        </p:grpSpPr>
        <p:grpSp>
          <p:nvGrpSpPr>
            <p:cNvPr id="13" name="Group 12">
              <a:extLst>
                <a:ext uri="{FF2B5EF4-FFF2-40B4-BE49-F238E27FC236}">
                  <a16:creationId xmlns:a16="http://schemas.microsoft.com/office/drawing/2014/main" id="{156EBAC9-7948-4E27-9B38-04FAA8EEBD8F}"/>
                </a:ext>
              </a:extLst>
            </p:cNvPr>
            <p:cNvGrpSpPr/>
            <p:nvPr/>
          </p:nvGrpSpPr>
          <p:grpSpPr>
            <a:xfrm>
              <a:off x="-324595" y="-606340"/>
              <a:ext cx="1458486" cy="1464574"/>
              <a:chOff x="-655120" y="-797086"/>
              <a:chExt cx="2296345" cy="2206382"/>
            </a:xfrm>
          </p:grpSpPr>
          <p:sp>
            <p:nvSpPr>
              <p:cNvPr id="15" name="Oval 14">
                <a:extLst>
                  <a:ext uri="{FF2B5EF4-FFF2-40B4-BE49-F238E27FC236}">
                    <a16:creationId xmlns:a16="http://schemas.microsoft.com/office/drawing/2014/main" id="{8C3FD1F8-9E86-460A-B050-5B7D861CD3D6}"/>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a:extLst>
                  <a:ext uri="{FF2B5EF4-FFF2-40B4-BE49-F238E27FC236}">
                    <a16:creationId xmlns:a16="http://schemas.microsoft.com/office/drawing/2014/main" id="{62DD3115-1D9E-472D-B14A-6A6B17BA9C83}"/>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4" name="Picture 13">
              <a:extLst>
                <a:ext uri="{FF2B5EF4-FFF2-40B4-BE49-F238E27FC236}">
                  <a16:creationId xmlns:a16="http://schemas.microsoft.com/office/drawing/2014/main" id="{1C82F9B2-AB15-4FC4-ABC7-8627A7E9915F}"/>
                </a:ext>
              </a:extLst>
            </p:cNvPr>
            <p:cNvPicPr>
              <a:picLocks noChangeAspect="1"/>
            </p:cNvPicPr>
            <p:nvPr/>
          </p:nvPicPr>
          <p:blipFill>
            <a:blip r:embed="rId5"/>
            <a:stretch>
              <a:fillRect/>
            </a:stretch>
          </p:blipFill>
          <p:spPr>
            <a:xfrm>
              <a:off x="156434" y="22666"/>
              <a:ext cx="650649" cy="650649"/>
            </a:xfrm>
            <a:prstGeom prst="rect">
              <a:avLst/>
            </a:prstGeom>
          </p:spPr>
        </p:pic>
      </p:grpSp>
      <p:sp>
        <p:nvSpPr>
          <p:cNvPr id="17" name="TextBox 16">
            <a:extLst>
              <a:ext uri="{FF2B5EF4-FFF2-40B4-BE49-F238E27FC236}">
                <a16:creationId xmlns:a16="http://schemas.microsoft.com/office/drawing/2014/main" id="{D342A511-9601-4FE7-9D4D-8ADDED1BF258}"/>
              </a:ext>
            </a:extLst>
          </p:cNvPr>
          <p:cNvSpPr txBox="1"/>
          <p:nvPr/>
        </p:nvSpPr>
        <p:spPr>
          <a:xfrm>
            <a:off x="73554" y="746974"/>
            <a:ext cx="12219428" cy="1077218"/>
          </a:xfrm>
          <a:prstGeom prst="rect">
            <a:avLst/>
          </a:prstGeom>
          <a:noFill/>
        </p:spPr>
        <p:txBody>
          <a:bodyPr wrap="square" rtlCol="0">
            <a:spAutoFit/>
          </a:bodyPr>
          <a:lstStyle/>
          <a:p>
            <a:r>
              <a:rPr lang="en-GB" sz="2000" dirty="0">
                <a:latin typeface="Segoe UI Light" panose="020B0502040204020203" pitchFamily="34" charset="0"/>
                <a:cs typeface="Segoe UI Light" panose="020B0502040204020203" pitchFamily="34" charset="0"/>
              </a:rPr>
              <a:t> </a:t>
            </a:r>
          </a:p>
          <a:p>
            <a:r>
              <a:rPr lang="en-GB" sz="2400" dirty="0">
                <a:cs typeface="Segoe UI Light" panose="020B0502040204020203" pitchFamily="34" charset="0"/>
              </a:rPr>
              <a:t>Ocean - atmosphere dissolved inorganic carbon (DIC) gradient (1953 mean from daily outputs)</a:t>
            </a:r>
          </a:p>
          <a:p>
            <a:endParaRPr lang="en-GB" sz="2000" dirty="0">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240A7179-55BB-4927-8CF7-94664D32F560}"/>
              </a:ext>
            </a:extLst>
          </p:cNvPr>
          <p:cNvSpPr txBox="1"/>
          <p:nvPr/>
        </p:nvSpPr>
        <p:spPr>
          <a:xfrm>
            <a:off x="228269" y="5647467"/>
            <a:ext cx="11963731" cy="1015663"/>
          </a:xfrm>
          <a:prstGeom prst="rect">
            <a:avLst/>
          </a:prstGeom>
          <a:noFill/>
        </p:spPr>
        <p:txBody>
          <a:bodyPr wrap="square" rtlCol="0">
            <a:spAutoFit/>
          </a:bodyPr>
          <a:lstStyle/>
          <a:p>
            <a:pPr algn="ctr"/>
            <a:r>
              <a:rPr lang="en-GB" sz="3200" b="1" dirty="0">
                <a:cs typeface="Segoe UI Light" panose="020B0502040204020203" pitchFamily="34" charset="0"/>
              </a:rPr>
              <a:t> Important for model-model and model-data inter-comparison</a:t>
            </a:r>
          </a:p>
          <a:p>
            <a:pPr algn="ctr"/>
            <a:endParaRPr lang="en-GB" sz="2800" b="1" dirty="0">
              <a:latin typeface="Segoe UI Light" panose="020B0502040204020203" pitchFamily="34" charset="0"/>
              <a:cs typeface="Segoe UI Light" panose="020B0502040204020203" pitchFamily="34" charset="0"/>
            </a:endParaRPr>
          </a:p>
        </p:txBody>
      </p:sp>
      <p:cxnSp>
        <p:nvCxnSpPr>
          <p:cNvPr id="20" name="Straight Arrow Connector 19">
            <a:extLst>
              <a:ext uri="{FF2B5EF4-FFF2-40B4-BE49-F238E27FC236}">
                <a16:creationId xmlns:a16="http://schemas.microsoft.com/office/drawing/2014/main" id="{1C71DC0A-DA2E-4BE9-B40D-834F2F67E401}"/>
              </a:ext>
            </a:extLst>
          </p:cNvPr>
          <p:cNvCxnSpPr/>
          <p:nvPr/>
        </p:nvCxnSpPr>
        <p:spPr>
          <a:xfrm>
            <a:off x="5319668" y="3177284"/>
            <a:ext cx="863600"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624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1130925" y="719588"/>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130924" y="134813"/>
            <a:ext cx="10159376" cy="646331"/>
          </a:xfrm>
          <a:prstGeom prst="rect">
            <a:avLst/>
          </a:prstGeom>
          <a:noFill/>
        </p:spPr>
        <p:txBody>
          <a:bodyPr wrap="square" rtlCol="0">
            <a:spAutoFit/>
          </a:bodyPr>
          <a:lstStyle/>
          <a:p>
            <a:r>
              <a:rPr lang="en-GB" sz="3600" dirty="0">
                <a:cs typeface="Segoe UI Light" panose="020B0502040204020203" pitchFamily="34" charset="0"/>
              </a:rPr>
              <a:t>EZclim: Climate indices + shell script interface</a:t>
            </a:r>
          </a:p>
        </p:txBody>
      </p:sp>
      <p:pic>
        <p:nvPicPr>
          <p:cNvPr id="7" name="Picture 6">
            <a:extLst>
              <a:ext uri="{FF2B5EF4-FFF2-40B4-BE49-F238E27FC236}">
                <a16:creationId xmlns:a16="http://schemas.microsoft.com/office/drawing/2014/main" id="{4CCD53E0-2EEE-40EC-A7FB-36F57286ECA8}"/>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PencilSketch/>
                    </a14:imgEffect>
                  </a14:imgLayer>
                </a14:imgProps>
              </a:ext>
              <a:ext uri="{837473B0-CC2E-450A-ABE3-18F120FF3D39}">
                <a1611:picAttrSrcUrl xmlns:a1611="http://schemas.microsoft.com/office/drawing/2016/11/main" r:id="rId5"/>
              </a:ext>
            </a:extLst>
          </a:blip>
          <a:srcRect l="8828" t="19066" r="10147" b="51315"/>
          <a:stretch/>
        </p:blipFill>
        <p:spPr>
          <a:xfrm>
            <a:off x="156434" y="1061284"/>
            <a:ext cx="3337172" cy="754063"/>
          </a:xfrm>
          <a:prstGeom prst="rect">
            <a:avLst/>
          </a:prstGeom>
        </p:spPr>
      </p:pic>
      <p:pic>
        <p:nvPicPr>
          <p:cNvPr id="8" name="Picture 7">
            <a:extLst>
              <a:ext uri="{FF2B5EF4-FFF2-40B4-BE49-F238E27FC236}">
                <a16:creationId xmlns:a16="http://schemas.microsoft.com/office/drawing/2014/main" id="{74A49AF4-C21D-41A7-9B0E-2A76BE0BBBA5}"/>
              </a:ext>
            </a:extLst>
          </p:cNvPr>
          <p:cNvPicPr>
            <a:picLocks noChangeAspect="1"/>
          </p:cNvPicPr>
          <p:nvPr/>
        </p:nvPicPr>
        <p:blipFill>
          <a:blip r:embed="rId6"/>
          <a:stretch>
            <a:fillRect/>
          </a:stretch>
        </p:blipFill>
        <p:spPr>
          <a:xfrm>
            <a:off x="7783808" y="1059397"/>
            <a:ext cx="3627459" cy="754067"/>
          </a:xfrm>
          <a:prstGeom prst="rect">
            <a:avLst/>
          </a:prstGeom>
        </p:spPr>
      </p:pic>
      <p:grpSp>
        <p:nvGrpSpPr>
          <p:cNvPr id="9" name="Group 8">
            <a:extLst>
              <a:ext uri="{FF2B5EF4-FFF2-40B4-BE49-F238E27FC236}">
                <a16:creationId xmlns:a16="http://schemas.microsoft.com/office/drawing/2014/main" id="{4C522B6A-FBB1-41C2-A4F5-D7732D411D78}"/>
              </a:ext>
            </a:extLst>
          </p:cNvPr>
          <p:cNvGrpSpPr/>
          <p:nvPr/>
        </p:nvGrpSpPr>
        <p:grpSpPr>
          <a:xfrm>
            <a:off x="-324595" y="-606340"/>
            <a:ext cx="1458486" cy="1464574"/>
            <a:chOff x="-324595" y="-606340"/>
            <a:chExt cx="1458486" cy="1464574"/>
          </a:xfrm>
        </p:grpSpPr>
        <p:grpSp>
          <p:nvGrpSpPr>
            <p:cNvPr id="10" name="Group 9">
              <a:extLst>
                <a:ext uri="{FF2B5EF4-FFF2-40B4-BE49-F238E27FC236}">
                  <a16:creationId xmlns:a16="http://schemas.microsoft.com/office/drawing/2014/main" id="{39278B38-9F1A-45B1-B3E6-23E5573CF083}"/>
                </a:ext>
              </a:extLst>
            </p:cNvPr>
            <p:cNvGrpSpPr/>
            <p:nvPr/>
          </p:nvGrpSpPr>
          <p:grpSpPr>
            <a:xfrm>
              <a:off x="-324595" y="-606340"/>
              <a:ext cx="1458486" cy="1464574"/>
              <a:chOff x="-655120" y="-797086"/>
              <a:chExt cx="2296345" cy="2206382"/>
            </a:xfrm>
          </p:grpSpPr>
          <p:sp>
            <p:nvSpPr>
              <p:cNvPr id="12" name="Oval 11">
                <a:extLst>
                  <a:ext uri="{FF2B5EF4-FFF2-40B4-BE49-F238E27FC236}">
                    <a16:creationId xmlns:a16="http://schemas.microsoft.com/office/drawing/2014/main" id="{C2BD4FC0-7B55-4733-8FB3-F3A5EC42DE6C}"/>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a:extLst>
                  <a:ext uri="{FF2B5EF4-FFF2-40B4-BE49-F238E27FC236}">
                    <a16:creationId xmlns:a16="http://schemas.microsoft.com/office/drawing/2014/main" id="{2B4FF996-AEEA-4995-ADAC-B7FFF6A86D1D}"/>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1" name="Picture 10">
              <a:extLst>
                <a:ext uri="{FF2B5EF4-FFF2-40B4-BE49-F238E27FC236}">
                  <a16:creationId xmlns:a16="http://schemas.microsoft.com/office/drawing/2014/main" id="{2A511717-7530-4CCE-B06F-2BEA63B2BDB4}"/>
                </a:ext>
              </a:extLst>
            </p:cNvPr>
            <p:cNvPicPr>
              <a:picLocks noChangeAspect="1"/>
            </p:cNvPicPr>
            <p:nvPr/>
          </p:nvPicPr>
          <p:blipFill>
            <a:blip r:embed="rId7"/>
            <a:stretch>
              <a:fillRect/>
            </a:stretch>
          </p:blipFill>
          <p:spPr>
            <a:xfrm>
              <a:off x="156434" y="22666"/>
              <a:ext cx="650649" cy="650649"/>
            </a:xfrm>
            <a:prstGeom prst="rect">
              <a:avLst/>
            </a:prstGeom>
          </p:spPr>
        </p:pic>
      </p:grpSp>
      <p:pic>
        <p:nvPicPr>
          <p:cNvPr id="15" name="Picture 14">
            <a:extLst>
              <a:ext uri="{FF2B5EF4-FFF2-40B4-BE49-F238E27FC236}">
                <a16:creationId xmlns:a16="http://schemas.microsoft.com/office/drawing/2014/main" id="{CF1C2F20-0BD3-467A-974C-70BCBA277815}"/>
              </a:ext>
            </a:extLst>
          </p:cNvPr>
          <p:cNvPicPr>
            <a:picLocks noChangeAspect="1"/>
          </p:cNvPicPr>
          <p:nvPr/>
        </p:nvPicPr>
        <p:blipFill rotWithShape="1">
          <a:blip r:embed="rId8">
            <a:clrChange>
              <a:clrFrom>
                <a:srgbClr val="FFFFFF"/>
              </a:clrFrom>
              <a:clrTo>
                <a:srgbClr val="FFFFFF">
                  <a:alpha val="0"/>
                </a:srgbClr>
              </a:clrTo>
            </a:clrChange>
          </a:blip>
          <a:srcRect l="9031" t="12214" r="9697"/>
          <a:stretch/>
        </p:blipFill>
        <p:spPr>
          <a:xfrm>
            <a:off x="-105305" y="2851411"/>
            <a:ext cx="10087505" cy="3962179"/>
          </a:xfrm>
          <a:prstGeom prst="rect">
            <a:avLst/>
          </a:prstGeom>
        </p:spPr>
      </p:pic>
      <p:sp>
        <p:nvSpPr>
          <p:cNvPr id="16" name="TextBox 15">
            <a:extLst>
              <a:ext uri="{FF2B5EF4-FFF2-40B4-BE49-F238E27FC236}">
                <a16:creationId xmlns:a16="http://schemas.microsoft.com/office/drawing/2014/main" id="{D5EAB7BB-BE5A-4AA1-900F-E14D174736EA}"/>
              </a:ext>
            </a:extLst>
          </p:cNvPr>
          <p:cNvSpPr txBox="1"/>
          <p:nvPr/>
        </p:nvSpPr>
        <p:spPr>
          <a:xfrm>
            <a:off x="336558" y="5273496"/>
            <a:ext cx="5290462" cy="523220"/>
          </a:xfrm>
          <a:prstGeom prst="rect">
            <a:avLst/>
          </a:prstGeom>
          <a:noFill/>
        </p:spPr>
        <p:txBody>
          <a:bodyPr wrap="square" rtlCol="0">
            <a:spAutoFit/>
          </a:bodyPr>
          <a:lstStyle/>
          <a:p>
            <a:r>
              <a:rPr lang="en-GB" sz="2800" dirty="0"/>
              <a:t>El-Nino (ENSO) index 2065-2100 </a:t>
            </a:r>
          </a:p>
        </p:txBody>
      </p:sp>
      <p:sp>
        <p:nvSpPr>
          <p:cNvPr id="17" name="TextBox 16">
            <a:extLst>
              <a:ext uri="{FF2B5EF4-FFF2-40B4-BE49-F238E27FC236}">
                <a16:creationId xmlns:a16="http://schemas.microsoft.com/office/drawing/2014/main" id="{F453231D-F4B2-4313-BED4-73E70E677810}"/>
              </a:ext>
            </a:extLst>
          </p:cNvPr>
          <p:cNvSpPr txBox="1"/>
          <p:nvPr/>
        </p:nvSpPr>
        <p:spPr>
          <a:xfrm>
            <a:off x="9982200" y="2807827"/>
            <a:ext cx="2120900" cy="3539430"/>
          </a:xfrm>
          <a:prstGeom prst="rect">
            <a:avLst/>
          </a:prstGeom>
          <a:solidFill>
            <a:schemeClr val="accent6">
              <a:lumMod val="20000"/>
              <a:lumOff val="80000"/>
            </a:schemeClr>
          </a:solidFill>
        </p:spPr>
        <p:txBody>
          <a:bodyPr wrap="square" rtlCol="0">
            <a:spAutoFit/>
          </a:bodyPr>
          <a:lstStyle/>
          <a:p>
            <a:pPr marL="457200" indent="-457200">
              <a:buFont typeface="Arial" panose="020B0604020202020204" pitchFamily="34" charset="0"/>
              <a:buChar char="•"/>
            </a:pPr>
            <a:r>
              <a:rPr lang="en-GB" sz="2800" dirty="0"/>
              <a:t>ENSO</a:t>
            </a:r>
          </a:p>
          <a:p>
            <a:pPr marL="457200" indent="-457200">
              <a:buFont typeface="Arial" panose="020B0604020202020204" pitchFamily="34" charset="0"/>
              <a:buChar char="•"/>
            </a:pPr>
            <a:r>
              <a:rPr lang="en-GB" sz="2800" dirty="0"/>
              <a:t>PDO</a:t>
            </a:r>
          </a:p>
          <a:p>
            <a:pPr marL="457200" indent="-457200">
              <a:buFont typeface="Arial" panose="020B0604020202020204" pitchFamily="34" charset="0"/>
              <a:buChar char="•"/>
            </a:pPr>
            <a:r>
              <a:rPr lang="en-GB" sz="2800" dirty="0"/>
              <a:t>NAO</a:t>
            </a:r>
          </a:p>
          <a:p>
            <a:pPr marL="457200" indent="-457200">
              <a:buFont typeface="Arial" panose="020B0604020202020204" pitchFamily="34" charset="0"/>
              <a:buChar char="•"/>
            </a:pPr>
            <a:r>
              <a:rPr lang="en-GB" sz="2800" dirty="0"/>
              <a:t>TNO</a:t>
            </a:r>
          </a:p>
          <a:p>
            <a:pPr marL="457200" indent="-457200">
              <a:buFont typeface="Arial" panose="020B0604020202020204" pitchFamily="34" charset="0"/>
              <a:buChar char="•"/>
            </a:pPr>
            <a:r>
              <a:rPr lang="en-GB" sz="2800" dirty="0"/>
              <a:t>AAO </a:t>
            </a:r>
          </a:p>
          <a:p>
            <a:pPr marL="457200" indent="-457200">
              <a:buFont typeface="Arial" panose="020B0604020202020204" pitchFamily="34" charset="0"/>
              <a:buChar char="•"/>
            </a:pPr>
            <a:r>
              <a:rPr lang="en-GB" sz="2800" dirty="0"/>
              <a:t>AO</a:t>
            </a:r>
          </a:p>
          <a:p>
            <a:r>
              <a:rPr lang="en-GB" sz="2800" dirty="0"/>
              <a:t>(Dundovic Davor)</a:t>
            </a:r>
          </a:p>
        </p:txBody>
      </p:sp>
      <p:cxnSp>
        <p:nvCxnSpPr>
          <p:cNvPr id="6" name="Straight Arrow Connector 5">
            <a:extLst>
              <a:ext uri="{FF2B5EF4-FFF2-40B4-BE49-F238E27FC236}">
                <a16:creationId xmlns:a16="http://schemas.microsoft.com/office/drawing/2014/main" id="{9DD76B1C-386C-4342-9C82-8857E1626EBC}"/>
              </a:ext>
            </a:extLst>
          </p:cNvPr>
          <p:cNvCxnSpPr>
            <a:cxnSpLocks/>
          </p:cNvCxnSpPr>
          <p:nvPr/>
        </p:nvCxnSpPr>
        <p:spPr>
          <a:xfrm>
            <a:off x="3683000" y="1438315"/>
            <a:ext cx="4953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DBD0FF7-7C61-483E-84A9-6C4098237124}"/>
              </a:ext>
            </a:extLst>
          </p:cNvPr>
          <p:cNvCxnSpPr>
            <a:cxnSpLocks/>
          </p:cNvCxnSpPr>
          <p:nvPr/>
        </p:nvCxnSpPr>
        <p:spPr>
          <a:xfrm>
            <a:off x="7162800" y="1486420"/>
            <a:ext cx="45720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6078676D-2250-4AB0-B4F0-29D968CB461C}"/>
              </a:ext>
            </a:extLst>
          </p:cNvPr>
          <p:cNvPicPr>
            <a:picLocks noChangeAspect="1"/>
          </p:cNvPicPr>
          <p:nvPr/>
        </p:nvPicPr>
        <p:blipFill rotWithShape="1">
          <a:blip r:embed="rId9"/>
          <a:srcRect l="12479" t="13461" r="7433" b="9477"/>
          <a:stretch/>
        </p:blipFill>
        <p:spPr>
          <a:xfrm>
            <a:off x="4482914" y="1138606"/>
            <a:ext cx="2516078" cy="676741"/>
          </a:xfrm>
          <a:prstGeom prst="rect">
            <a:avLst/>
          </a:prstGeom>
        </p:spPr>
      </p:pic>
      <p:pic>
        <p:nvPicPr>
          <p:cNvPr id="23" name="Picture 22">
            <a:extLst>
              <a:ext uri="{FF2B5EF4-FFF2-40B4-BE49-F238E27FC236}">
                <a16:creationId xmlns:a16="http://schemas.microsoft.com/office/drawing/2014/main" id="{B5F53765-2D17-44BE-96E8-36E6AFD535A1}"/>
              </a:ext>
            </a:extLst>
          </p:cNvPr>
          <p:cNvPicPr>
            <a:picLocks noChangeAspect="1"/>
          </p:cNvPicPr>
          <p:nvPr/>
        </p:nvPicPr>
        <p:blipFill rotWithShape="1">
          <a:blip r:embed="rId10">
            <a:clrChange>
              <a:clrFrom>
                <a:srgbClr val="FFFFFF"/>
              </a:clrFrom>
              <a:clrTo>
                <a:srgbClr val="FFFFFF">
                  <a:alpha val="0"/>
                </a:srgbClr>
              </a:clrTo>
            </a:clrChange>
          </a:blip>
          <a:srcRect l="9679" t="13601" r="10321" b="13722"/>
          <a:stretch/>
        </p:blipFill>
        <p:spPr>
          <a:xfrm>
            <a:off x="181118" y="1808764"/>
            <a:ext cx="1108675" cy="1007198"/>
          </a:xfrm>
          <a:prstGeom prst="rect">
            <a:avLst/>
          </a:prstGeom>
        </p:spPr>
      </p:pic>
      <p:pic>
        <p:nvPicPr>
          <p:cNvPr id="24" name="Picture 23">
            <a:extLst>
              <a:ext uri="{FF2B5EF4-FFF2-40B4-BE49-F238E27FC236}">
                <a16:creationId xmlns:a16="http://schemas.microsoft.com/office/drawing/2014/main" id="{B2E053FC-5C14-4F79-9A1F-860176E00E7C}"/>
              </a:ext>
            </a:extLst>
          </p:cNvPr>
          <p:cNvPicPr>
            <a:picLocks noChangeAspect="1"/>
          </p:cNvPicPr>
          <p:nvPr/>
        </p:nvPicPr>
        <p:blipFill>
          <a:blip r:embed="rId11">
            <a:clrChange>
              <a:clrFrom>
                <a:srgbClr val="A1A2A7"/>
              </a:clrFrom>
              <a:clrTo>
                <a:srgbClr val="A1A2A7">
                  <a:alpha val="0"/>
                </a:srgbClr>
              </a:clrTo>
            </a:clrChange>
          </a:blip>
          <a:stretch>
            <a:fillRect/>
          </a:stretch>
        </p:blipFill>
        <p:spPr>
          <a:xfrm>
            <a:off x="1339449" y="1866703"/>
            <a:ext cx="971142" cy="754063"/>
          </a:xfrm>
          <a:prstGeom prst="rect">
            <a:avLst/>
          </a:prstGeom>
        </p:spPr>
      </p:pic>
      <p:pic>
        <p:nvPicPr>
          <p:cNvPr id="1026" name="Picture 2" descr="Image result for C programming logo">
            <a:extLst>
              <a:ext uri="{FF2B5EF4-FFF2-40B4-BE49-F238E27FC236}">
                <a16:creationId xmlns:a16="http://schemas.microsoft.com/office/drawing/2014/main" id="{46A72257-7AAF-4E51-B9AC-E49643127E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0537" y="1781759"/>
            <a:ext cx="962504" cy="962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831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1202045" y="956387"/>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130924" y="317059"/>
            <a:ext cx="10280342" cy="646331"/>
          </a:xfrm>
          <a:prstGeom prst="rect">
            <a:avLst/>
          </a:prstGeom>
          <a:noFill/>
        </p:spPr>
        <p:txBody>
          <a:bodyPr wrap="square" rtlCol="0">
            <a:spAutoFit/>
          </a:bodyPr>
          <a:lstStyle/>
          <a:p>
            <a:r>
              <a:rPr lang="en-GB" sz="3600" dirty="0">
                <a:cs typeface="Segoe UI Light" panose="020B0502040204020203" pitchFamily="34" charset="0"/>
              </a:rPr>
              <a:t>EZclim: Parallelisation, memory and future work</a:t>
            </a:r>
          </a:p>
        </p:txBody>
      </p:sp>
      <p:sp>
        <p:nvSpPr>
          <p:cNvPr id="5" name="TextBox 4">
            <a:extLst>
              <a:ext uri="{FF2B5EF4-FFF2-40B4-BE49-F238E27FC236}">
                <a16:creationId xmlns:a16="http://schemas.microsoft.com/office/drawing/2014/main" id="{E1F48C13-1353-441D-B536-891438E53529}"/>
              </a:ext>
            </a:extLst>
          </p:cNvPr>
          <p:cNvSpPr txBox="1"/>
          <p:nvPr/>
        </p:nvSpPr>
        <p:spPr>
          <a:xfrm>
            <a:off x="2153302" y="751344"/>
            <a:ext cx="8577087" cy="2677656"/>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 </a:t>
            </a:r>
          </a:p>
          <a:p>
            <a:r>
              <a:rPr lang="en-GB" sz="3600" dirty="0">
                <a:cs typeface="Segoe UI Light" panose="020B0502040204020203" pitchFamily="34" charset="0"/>
              </a:rPr>
              <a:t>For ‘Extract and Analysis’ classes only</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endParaRPr lang="en-GB"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43277D41-FA32-4ED4-AFAA-D01B83CA0553}"/>
              </a:ext>
            </a:extLst>
          </p:cNvPr>
          <p:cNvPicPr>
            <a:picLocks noChangeAspect="1"/>
          </p:cNvPicPr>
          <p:nvPr/>
        </p:nvPicPr>
        <p:blipFill rotWithShape="1">
          <a:blip r:embed="rId3"/>
          <a:srcRect t="5229" r="8497"/>
          <a:stretch/>
        </p:blipFill>
        <p:spPr>
          <a:xfrm>
            <a:off x="113749" y="1781633"/>
            <a:ext cx="11421390" cy="4870237"/>
          </a:xfrm>
          <a:prstGeom prst="rect">
            <a:avLst/>
          </a:prstGeom>
        </p:spPr>
      </p:pic>
      <p:grpSp>
        <p:nvGrpSpPr>
          <p:cNvPr id="13" name="Group 12">
            <a:extLst>
              <a:ext uri="{FF2B5EF4-FFF2-40B4-BE49-F238E27FC236}">
                <a16:creationId xmlns:a16="http://schemas.microsoft.com/office/drawing/2014/main" id="{BBD7C953-90CE-4AEC-9669-70A9A9B2A3F3}"/>
              </a:ext>
            </a:extLst>
          </p:cNvPr>
          <p:cNvGrpSpPr/>
          <p:nvPr/>
        </p:nvGrpSpPr>
        <p:grpSpPr>
          <a:xfrm>
            <a:off x="-256441" y="-568246"/>
            <a:ext cx="1458486" cy="1464574"/>
            <a:chOff x="-256441" y="-568246"/>
            <a:chExt cx="1458486" cy="1464574"/>
          </a:xfrm>
        </p:grpSpPr>
        <p:grpSp>
          <p:nvGrpSpPr>
            <p:cNvPr id="9" name="Group 8">
              <a:extLst>
                <a:ext uri="{FF2B5EF4-FFF2-40B4-BE49-F238E27FC236}">
                  <a16:creationId xmlns:a16="http://schemas.microsoft.com/office/drawing/2014/main" id="{F309771E-675E-47E4-AC84-65A93425496C}"/>
                </a:ext>
              </a:extLst>
            </p:cNvPr>
            <p:cNvGrpSpPr/>
            <p:nvPr/>
          </p:nvGrpSpPr>
          <p:grpSpPr>
            <a:xfrm>
              <a:off x="-256441" y="-568246"/>
              <a:ext cx="1458486" cy="1464574"/>
              <a:chOff x="-655120" y="-797086"/>
              <a:chExt cx="2296345" cy="2206382"/>
            </a:xfrm>
          </p:grpSpPr>
          <p:sp>
            <p:nvSpPr>
              <p:cNvPr id="11" name="Oval 10">
                <a:extLst>
                  <a:ext uri="{FF2B5EF4-FFF2-40B4-BE49-F238E27FC236}">
                    <a16:creationId xmlns:a16="http://schemas.microsoft.com/office/drawing/2014/main" id="{7F3EF2E4-1145-48EA-97AA-A6CAEBFF6CD0}"/>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a:extLst>
                  <a:ext uri="{FF2B5EF4-FFF2-40B4-BE49-F238E27FC236}">
                    <a16:creationId xmlns:a16="http://schemas.microsoft.com/office/drawing/2014/main" id="{9B6EBF2D-9FE0-4446-B67D-4BAF809156E8}"/>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7" name="Graphic 6" descr="Gauge">
              <a:extLst>
                <a:ext uri="{FF2B5EF4-FFF2-40B4-BE49-F238E27FC236}">
                  <a16:creationId xmlns:a16="http://schemas.microsoft.com/office/drawing/2014/main" id="{F93AFCC9-9D16-4986-B643-793CB84F7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78" y="-79412"/>
              <a:ext cx="909723" cy="909723"/>
            </a:xfrm>
            <a:prstGeom prst="rect">
              <a:avLst/>
            </a:prstGeom>
          </p:spPr>
        </p:pic>
      </p:grpSp>
    </p:spTree>
    <p:extLst>
      <p:ext uri="{BB962C8B-B14F-4D97-AF65-F5344CB8AC3E}">
        <p14:creationId xmlns:p14="http://schemas.microsoft.com/office/powerpoint/2010/main" val="227400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692458" y="1384917"/>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692457" y="800142"/>
            <a:ext cx="6358791" cy="646331"/>
          </a:xfrm>
          <a:prstGeom prst="rect">
            <a:avLst/>
          </a:prstGeom>
          <a:noFill/>
        </p:spPr>
        <p:txBody>
          <a:bodyPr wrap="square" rtlCol="0">
            <a:spAutoFit/>
          </a:bodyPr>
          <a:lstStyle/>
          <a:p>
            <a:r>
              <a:rPr lang="en-GB" sz="3600" dirty="0">
                <a:cs typeface="Segoe UI Light" panose="020B0502040204020203" pitchFamily="34" charset="0"/>
              </a:rPr>
              <a:t>Conclusions</a:t>
            </a:r>
          </a:p>
        </p:txBody>
      </p:sp>
      <p:sp>
        <p:nvSpPr>
          <p:cNvPr id="5" name="TextBox 4">
            <a:extLst>
              <a:ext uri="{FF2B5EF4-FFF2-40B4-BE49-F238E27FC236}">
                <a16:creationId xmlns:a16="http://schemas.microsoft.com/office/drawing/2014/main" id="{F55EA9C1-0461-4C9F-97A5-76B9C7883B6F}"/>
              </a:ext>
            </a:extLst>
          </p:cNvPr>
          <p:cNvSpPr txBox="1"/>
          <p:nvPr/>
        </p:nvSpPr>
        <p:spPr>
          <a:xfrm>
            <a:off x="590857" y="1512492"/>
            <a:ext cx="8762627" cy="6001643"/>
          </a:xfrm>
          <a:prstGeom prst="rect">
            <a:avLst/>
          </a:prstGeom>
          <a:noFill/>
        </p:spPr>
        <p:txBody>
          <a:bodyPr wrap="square" rtlCol="0">
            <a:spAutoFit/>
          </a:bodyPr>
          <a:lstStyle/>
          <a:p>
            <a:r>
              <a:rPr lang="en-GB" sz="3600" dirty="0">
                <a:cs typeface="Segoe UI Light" panose="020B0502040204020203" pitchFamily="34" charset="0"/>
              </a:rPr>
              <a:t> </a:t>
            </a:r>
          </a:p>
          <a:p>
            <a:pPr marL="342900" indent="-342900">
              <a:buFont typeface="Arial" panose="020B0604020202020204" pitchFamily="34" charset="0"/>
              <a:buChar char="•"/>
            </a:pPr>
            <a:r>
              <a:rPr lang="en-GB" sz="3600" dirty="0">
                <a:cs typeface="Segoe UI Light" panose="020B0502040204020203" pitchFamily="34" charset="0"/>
              </a:rPr>
              <a:t>Well-structured development platform</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r>
              <a:rPr lang="en-GB" sz="3600" dirty="0">
                <a:cs typeface="Segoe UI Light" panose="020B0502040204020203" pitchFamily="34" charset="0"/>
              </a:rPr>
              <a:t>Simple</a:t>
            </a:r>
            <a:r>
              <a:rPr lang="en-GB" sz="3600" i="1" dirty="0">
                <a:cs typeface="Segoe UI Light" panose="020B0502040204020203" pitchFamily="34" charset="0"/>
              </a:rPr>
              <a:t> </a:t>
            </a:r>
            <a:r>
              <a:rPr lang="en-GB" sz="3600" dirty="0">
                <a:cs typeface="Segoe UI Light" panose="020B0502040204020203" pitchFamily="34" charset="0"/>
              </a:rPr>
              <a:t>interface</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r>
              <a:rPr lang="en-GB" sz="3600" dirty="0">
                <a:cs typeface="Segoe UI Light" panose="020B0502040204020203" pitchFamily="34" charset="0"/>
              </a:rPr>
              <a:t>Modular, flexible and customisable</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r>
              <a:rPr lang="en-GB" sz="3600" dirty="0">
                <a:cs typeface="Segoe UI Light" panose="020B0502040204020203" pitchFamily="34" charset="0"/>
              </a:rPr>
              <a:t>Caters to experts and non-experts</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endParaRPr lang="en-GB" sz="3600" dirty="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454DB258-252F-47B6-AE0C-478481526120}"/>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837473B0-CC2E-450A-ABE3-18F120FF3D39}">
                <a1611:picAttrSrcUrl xmlns:a1611="http://schemas.microsoft.com/office/drawing/2016/11/main" r:id="rId5"/>
              </a:ext>
            </a:extLst>
          </a:blip>
          <a:srcRect l="12433" t="1011" r="12388" b="4759"/>
          <a:stretch/>
        </p:blipFill>
        <p:spPr>
          <a:xfrm>
            <a:off x="8838827" y="3094615"/>
            <a:ext cx="2762316" cy="2596785"/>
          </a:xfrm>
          <a:prstGeom prst="rect">
            <a:avLst/>
          </a:prstGeom>
        </p:spPr>
      </p:pic>
      <p:grpSp>
        <p:nvGrpSpPr>
          <p:cNvPr id="7" name="Group 6">
            <a:extLst>
              <a:ext uri="{FF2B5EF4-FFF2-40B4-BE49-F238E27FC236}">
                <a16:creationId xmlns:a16="http://schemas.microsoft.com/office/drawing/2014/main" id="{438F7C57-8047-42C0-904E-92D8CC366E77}"/>
              </a:ext>
            </a:extLst>
          </p:cNvPr>
          <p:cNvGrpSpPr/>
          <p:nvPr/>
        </p:nvGrpSpPr>
        <p:grpSpPr>
          <a:xfrm>
            <a:off x="-256441" y="-568246"/>
            <a:ext cx="1458486" cy="1464574"/>
            <a:chOff x="-256441" y="-568246"/>
            <a:chExt cx="1458486" cy="1464574"/>
          </a:xfrm>
        </p:grpSpPr>
        <p:grpSp>
          <p:nvGrpSpPr>
            <p:cNvPr id="8" name="Group 7">
              <a:extLst>
                <a:ext uri="{FF2B5EF4-FFF2-40B4-BE49-F238E27FC236}">
                  <a16:creationId xmlns:a16="http://schemas.microsoft.com/office/drawing/2014/main" id="{05389266-A407-446A-91AC-9A70FCBDED35}"/>
                </a:ext>
              </a:extLst>
            </p:cNvPr>
            <p:cNvGrpSpPr/>
            <p:nvPr/>
          </p:nvGrpSpPr>
          <p:grpSpPr>
            <a:xfrm>
              <a:off x="-256441" y="-568246"/>
              <a:ext cx="1458486" cy="1464574"/>
              <a:chOff x="-655120" y="-797086"/>
              <a:chExt cx="2296345" cy="2206382"/>
            </a:xfrm>
          </p:grpSpPr>
          <p:sp>
            <p:nvSpPr>
              <p:cNvPr id="10" name="Oval 9">
                <a:extLst>
                  <a:ext uri="{FF2B5EF4-FFF2-40B4-BE49-F238E27FC236}">
                    <a16:creationId xmlns:a16="http://schemas.microsoft.com/office/drawing/2014/main" id="{E95E1946-A6F4-4461-ABE3-CC65F65E2DB5}"/>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a:extLst>
                  <a:ext uri="{FF2B5EF4-FFF2-40B4-BE49-F238E27FC236}">
                    <a16:creationId xmlns:a16="http://schemas.microsoft.com/office/drawing/2014/main" id="{AE717F26-5805-4EE6-A261-DB3D39981853}"/>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9" name="Graphic 8" descr="Bar graph with upward trend">
              <a:extLst>
                <a:ext uri="{FF2B5EF4-FFF2-40B4-BE49-F238E27FC236}">
                  <a16:creationId xmlns:a16="http://schemas.microsoft.com/office/drawing/2014/main" id="{26CDE723-181B-4CC2-9B99-D45A272D71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5543" y="84919"/>
              <a:ext cx="721904" cy="721904"/>
            </a:xfrm>
            <a:prstGeom prst="rect">
              <a:avLst/>
            </a:prstGeom>
          </p:spPr>
        </p:pic>
      </p:grpSp>
      <p:sp>
        <p:nvSpPr>
          <p:cNvPr id="12" name="TextBox 11">
            <a:extLst>
              <a:ext uri="{FF2B5EF4-FFF2-40B4-BE49-F238E27FC236}">
                <a16:creationId xmlns:a16="http://schemas.microsoft.com/office/drawing/2014/main" id="{418B9367-92E7-41E0-995A-41A9FC5E4B1F}"/>
              </a:ext>
            </a:extLst>
          </p:cNvPr>
          <p:cNvSpPr txBox="1"/>
          <p:nvPr/>
        </p:nvSpPr>
        <p:spPr>
          <a:xfrm>
            <a:off x="8933909" y="2171285"/>
            <a:ext cx="2445291" cy="923330"/>
          </a:xfrm>
          <a:prstGeom prst="rect">
            <a:avLst/>
          </a:prstGeom>
          <a:solidFill>
            <a:schemeClr val="bg1">
              <a:lumMod val="95000"/>
            </a:schemeClr>
          </a:solidFill>
          <a:ln>
            <a:noFill/>
          </a:ln>
        </p:spPr>
        <p:txBody>
          <a:bodyPr wrap="square" rtlCol="0">
            <a:spAutoFit/>
          </a:bodyPr>
          <a:lstStyle/>
          <a:p>
            <a:pPr algn="ctr"/>
            <a:r>
              <a:rPr lang="en-GB" sz="5400" b="1" dirty="0"/>
              <a:t>EZclim</a:t>
            </a:r>
            <a:endParaRPr lang="en-GB" b="1" dirty="0"/>
          </a:p>
        </p:txBody>
      </p:sp>
    </p:spTree>
    <p:extLst>
      <p:ext uri="{BB962C8B-B14F-4D97-AF65-F5344CB8AC3E}">
        <p14:creationId xmlns:p14="http://schemas.microsoft.com/office/powerpoint/2010/main" val="211850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529898" y="846437"/>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5" name="TextBox 4">
            <a:extLst>
              <a:ext uri="{FF2B5EF4-FFF2-40B4-BE49-F238E27FC236}">
                <a16:creationId xmlns:a16="http://schemas.microsoft.com/office/drawing/2014/main" id="{3FF40234-D468-4E1A-8B5D-B7E41362D472}"/>
              </a:ext>
            </a:extLst>
          </p:cNvPr>
          <p:cNvSpPr txBox="1"/>
          <p:nvPr/>
        </p:nvSpPr>
        <p:spPr>
          <a:xfrm>
            <a:off x="529898" y="1431213"/>
            <a:ext cx="7471102" cy="4339650"/>
          </a:xfrm>
          <a:prstGeom prst="rect">
            <a:avLst/>
          </a:prstGeom>
          <a:noFill/>
        </p:spPr>
        <p:txBody>
          <a:bodyPr wrap="square" rtlCol="0">
            <a:spAutoFit/>
          </a:bodyPr>
          <a:lstStyle/>
          <a:p>
            <a:pPr marL="457200" indent="-457200">
              <a:buFont typeface="+mj-lt"/>
              <a:buAutoNum type="arabicPeriod"/>
            </a:pPr>
            <a:r>
              <a:rPr lang="en-GB" sz="3600" dirty="0">
                <a:cs typeface="Segoe UI Light" panose="020B0502040204020203" pitchFamily="34" charset="0"/>
              </a:rPr>
              <a:t>Ezclim: </a:t>
            </a:r>
          </a:p>
          <a:p>
            <a:pPr marL="914400" lvl="1" indent="-457200">
              <a:buFont typeface="+mj-lt"/>
              <a:buAutoNum type="arabicPeriod"/>
            </a:pPr>
            <a:r>
              <a:rPr lang="en-GB" sz="3600" dirty="0">
                <a:cs typeface="Segoe UI Light" panose="020B0502040204020203" pitchFamily="34" charset="0"/>
              </a:rPr>
              <a:t>Rationale and motivation</a:t>
            </a:r>
          </a:p>
          <a:p>
            <a:pPr marL="914400" lvl="1" indent="-457200">
              <a:buFont typeface="+mj-lt"/>
              <a:buAutoNum type="arabicPeriod"/>
            </a:pPr>
            <a:r>
              <a:rPr lang="en-GB" sz="3600" dirty="0">
                <a:cs typeface="Segoe UI Light" panose="020B0502040204020203" pitchFamily="34" charset="0"/>
              </a:rPr>
              <a:t>Objectives</a:t>
            </a:r>
          </a:p>
          <a:p>
            <a:pPr marL="457200" indent="-457200">
              <a:buFont typeface="+mj-lt"/>
              <a:buAutoNum type="arabicPeriod"/>
            </a:pPr>
            <a:r>
              <a:rPr lang="en-GB" sz="3600" dirty="0">
                <a:cs typeface="Segoe UI Light" panose="020B0502040204020203" pitchFamily="34" charset="0"/>
              </a:rPr>
              <a:t>Development and methodology</a:t>
            </a:r>
          </a:p>
          <a:p>
            <a:pPr marL="457200" indent="-457200">
              <a:buFont typeface="+mj-lt"/>
              <a:buAutoNum type="arabicPeriod"/>
            </a:pPr>
            <a:r>
              <a:rPr lang="en-GB" sz="3600" dirty="0">
                <a:cs typeface="Segoe UI Light" panose="020B0502040204020203" pitchFamily="34" charset="0"/>
              </a:rPr>
              <a:t>Software functionalities </a:t>
            </a:r>
          </a:p>
          <a:p>
            <a:pPr marL="457200" indent="-457200">
              <a:buFont typeface="+mj-lt"/>
              <a:buAutoNum type="arabicPeriod"/>
            </a:pPr>
            <a:r>
              <a:rPr lang="en-GB" sz="3600" dirty="0">
                <a:cs typeface="Segoe UI Light" panose="020B0502040204020203" pitchFamily="34" charset="0"/>
              </a:rPr>
              <a:t>Parallelisation and future work </a:t>
            </a:r>
          </a:p>
          <a:p>
            <a:pPr marL="457200" indent="-457200">
              <a:buFont typeface="+mj-lt"/>
              <a:buAutoNum type="arabicPeriod"/>
            </a:pPr>
            <a:r>
              <a:rPr lang="en-GB" sz="3600" dirty="0">
                <a:cs typeface="Segoe UI Light" panose="020B0502040204020203" pitchFamily="34" charset="0"/>
              </a:rPr>
              <a:t>Conclusions</a:t>
            </a:r>
          </a:p>
          <a:p>
            <a:endParaRPr lang="en-GB" sz="2400" dirty="0">
              <a:cs typeface="Segoe UI Light" panose="020B0502040204020203" pitchFamily="34" charset="0"/>
            </a:endParaRPr>
          </a:p>
        </p:txBody>
      </p:sp>
      <p:pic>
        <p:nvPicPr>
          <p:cNvPr id="9" name="Graphic 8" descr="List">
            <a:extLst>
              <a:ext uri="{FF2B5EF4-FFF2-40B4-BE49-F238E27FC236}">
                <a16:creationId xmlns:a16="http://schemas.microsoft.com/office/drawing/2014/main" id="{8C448A67-8F17-44AD-AA2C-A6F7A90C4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000" y="1875177"/>
            <a:ext cx="2650445" cy="2650445"/>
          </a:xfrm>
          <a:prstGeom prst="rect">
            <a:avLst/>
          </a:prstGeom>
        </p:spPr>
      </p:pic>
      <p:sp>
        <p:nvSpPr>
          <p:cNvPr id="10" name="TextBox 9">
            <a:extLst>
              <a:ext uri="{FF2B5EF4-FFF2-40B4-BE49-F238E27FC236}">
                <a16:creationId xmlns:a16="http://schemas.microsoft.com/office/drawing/2014/main" id="{477D41F4-BE70-4397-95AC-9D5483477A6E}"/>
              </a:ext>
            </a:extLst>
          </p:cNvPr>
          <p:cNvSpPr txBox="1"/>
          <p:nvPr/>
        </p:nvSpPr>
        <p:spPr>
          <a:xfrm>
            <a:off x="529898" y="261662"/>
            <a:ext cx="5060272" cy="646331"/>
          </a:xfrm>
          <a:prstGeom prst="rect">
            <a:avLst/>
          </a:prstGeom>
          <a:noFill/>
        </p:spPr>
        <p:txBody>
          <a:bodyPr wrap="square" rtlCol="0">
            <a:spAutoFit/>
          </a:bodyPr>
          <a:lstStyle/>
          <a:p>
            <a:r>
              <a:rPr lang="en-GB" sz="3600" dirty="0">
                <a:cs typeface="Segoe UI Light" panose="020B0502040204020203" pitchFamily="34" charset="0"/>
              </a:rPr>
              <a:t>Contents</a:t>
            </a:r>
            <a:endParaRPr lang="en-GB" sz="3200" dirty="0">
              <a:cs typeface="Segoe UI Light" panose="020B0502040204020203" pitchFamily="34" charset="0"/>
            </a:endParaRPr>
          </a:p>
        </p:txBody>
      </p:sp>
    </p:spTree>
    <p:extLst>
      <p:ext uri="{BB962C8B-B14F-4D97-AF65-F5344CB8AC3E}">
        <p14:creationId xmlns:p14="http://schemas.microsoft.com/office/powerpoint/2010/main" val="3929103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a:cxnSpLocks/>
          </p:cNvCxnSpPr>
          <p:nvPr/>
        </p:nvCxnSpPr>
        <p:spPr>
          <a:xfrm>
            <a:off x="1327117" y="705151"/>
            <a:ext cx="9899683"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268137" y="162222"/>
            <a:ext cx="10440327" cy="646331"/>
          </a:xfrm>
          <a:prstGeom prst="rect">
            <a:avLst/>
          </a:prstGeom>
          <a:noFill/>
        </p:spPr>
        <p:txBody>
          <a:bodyPr wrap="square" rtlCol="0">
            <a:spAutoFit/>
          </a:bodyPr>
          <a:lstStyle/>
          <a:p>
            <a:r>
              <a:rPr lang="en-GB" sz="3600" dirty="0">
                <a:cs typeface="Segoe UI Light" panose="020B0502040204020203" pitchFamily="34" charset="0"/>
              </a:rPr>
              <a:t>Rationale and motivation for a new analysis package</a:t>
            </a:r>
          </a:p>
        </p:txBody>
      </p:sp>
      <p:sp>
        <p:nvSpPr>
          <p:cNvPr id="8" name="TextBox 7">
            <a:extLst>
              <a:ext uri="{FF2B5EF4-FFF2-40B4-BE49-F238E27FC236}">
                <a16:creationId xmlns:a16="http://schemas.microsoft.com/office/drawing/2014/main" id="{54D13873-76CB-47B8-A4DB-F889648B8F38}"/>
              </a:ext>
            </a:extLst>
          </p:cNvPr>
          <p:cNvSpPr txBox="1"/>
          <p:nvPr/>
        </p:nvSpPr>
        <p:spPr>
          <a:xfrm>
            <a:off x="10006852" y="3522353"/>
            <a:ext cx="2038891" cy="923330"/>
          </a:xfrm>
          <a:prstGeom prst="rect">
            <a:avLst/>
          </a:prstGeom>
          <a:solidFill>
            <a:schemeClr val="bg1">
              <a:lumMod val="95000"/>
            </a:schemeClr>
          </a:solidFill>
          <a:ln>
            <a:noFill/>
          </a:ln>
        </p:spPr>
        <p:txBody>
          <a:bodyPr wrap="none" rtlCol="0">
            <a:spAutoFit/>
          </a:bodyPr>
          <a:lstStyle/>
          <a:p>
            <a:r>
              <a:rPr lang="en-GB" sz="5400" b="1" dirty="0"/>
              <a:t>EZclim</a:t>
            </a:r>
            <a:endParaRPr lang="en-GB" b="1" dirty="0"/>
          </a:p>
        </p:txBody>
      </p:sp>
      <p:grpSp>
        <p:nvGrpSpPr>
          <p:cNvPr id="35" name="Group 34">
            <a:extLst>
              <a:ext uri="{FF2B5EF4-FFF2-40B4-BE49-F238E27FC236}">
                <a16:creationId xmlns:a16="http://schemas.microsoft.com/office/drawing/2014/main" id="{CC51D04F-E6C3-46F4-90AB-F1853F7BBF2F}"/>
              </a:ext>
            </a:extLst>
          </p:cNvPr>
          <p:cNvGrpSpPr/>
          <p:nvPr/>
        </p:nvGrpSpPr>
        <p:grpSpPr>
          <a:xfrm rot="192801">
            <a:off x="-401294" y="-343967"/>
            <a:ext cx="1538696" cy="1403262"/>
            <a:chOff x="-655120" y="-797086"/>
            <a:chExt cx="2296345" cy="2206382"/>
          </a:xfrm>
        </p:grpSpPr>
        <p:sp>
          <p:nvSpPr>
            <p:cNvPr id="36" name="Oval 35">
              <a:extLst>
                <a:ext uri="{FF2B5EF4-FFF2-40B4-BE49-F238E27FC236}">
                  <a16:creationId xmlns:a16="http://schemas.microsoft.com/office/drawing/2014/main" id="{D78E24D3-9E03-499B-A2BD-24A58F00E1EB}"/>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37" name="Oval 36">
              <a:extLst>
                <a:ext uri="{FF2B5EF4-FFF2-40B4-BE49-F238E27FC236}">
                  <a16:creationId xmlns:a16="http://schemas.microsoft.com/office/drawing/2014/main" id="{341E5642-628C-4DB8-8691-69B5CD7730E0}"/>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38" name="Graphic 37" descr="Earth globe: Americas">
              <a:extLst>
                <a:ext uri="{FF2B5EF4-FFF2-40B4-BE49-F238E27FC236}">
                  <a16:creationId xmlns:a16="http://schemas.microsoft.com/office/drawing/2014/main" id="{C989394B-D03F-4BC8-B48F-BEDCA734A0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5" y="-87713"/>
              <a:ext cx="1329208" cy="1329208"/>
            </a:xfrm>
            <a:prstGeom prst="rect">
              <a:avLst/>
            </a:prstGeom>
          </p:spPr>
        </p:pic>
      </p:grpSp>
      <p:sp>
        <p:nvSpPr>
          <p:cNvPr id="17" name="Rectangle 16">
            <a:extLst>
              <a:ext uri="{FF2B5EF4-FFF2-40B4-BE49-F238E27FC236}">
                <a16:creationId xmlns:a16="http://schemas.microsoft.com/office/drawing/2014/main" id="{CC12ECE8-F29F-4406-A282-3F8DECB35061}"/>
              </a:ext>
            </a:extLst>
          </p:cNvPr>
          <p:cNvSpPr/>
          <p:nvPr/>
        </p:nvSpPr>
        <p:spPr>
          <a:xfrm>
            <a:off x="1579205" y="1066508"/>
            <a:ext cx="6878996" cy="2455845"/>
          </a:xfrm>
          <a:prstGeom prst="rect">
            <a:avLst/>
          </a:prstGeom>
          <a:solidFill>
            <a:schemeClr val="accent2">
              <a:lumMod val="20000"/>
              <a:lumOff val="80000"/>
            </a:schemeClr>
          </a:solid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5F236F5-E32C-49C2-B0C8-96DDE326D3ED}"/>
              </a:ext>
            </a:extLst>
          </p:cNvPr>
          <p:cNvSpPr/>
          <p:nvPr/>
        </p:nvSpPr>
        <p:spPr>
          <a:xfrm>
            <a:off x="1579205" y="3937599"/>
            <a:ext cx="6878996" cy="2616200"/>
          </a:xfrm>
          <a:prstGeom prst="rect">
            <a:avLst/>
          </a:prstGeom>
          <a:solidFill>
            <a:schemeClr val="accent5">
              <a:lumMod val="20000"/>
              <a:lumOff val="80000"/>
            </a:schemeClr>
          </a:solid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0" name="Group 9">
            <a:extLst>
              <a:ext uri="{FF2B5EF4-FFF2-40B4-BE49-F238E27FC236}">
                <a16:creationId xmlns:a16="http://schemas.microsoft.com/office/drawing/2014/main" id="{3ED3E456-A56A-4260-BDA5-DAA89C5C3F69}"/>
              </a:ext>
            </a:extLst>
          </p:cNvPr>
          <p:cNvGrpSpPr/>
          <p:nvPr/>
        </p:nvGrpSpPr>
        <p:grpSpPr>
          <a:xfrm>
            <a:off x="1807738" y="3817830"/>
            <a:ext cx="6504901" cy="2637680"/>
            <a:chOff x="1318220" y="4105945"/>
            <a:chExt cx="6504901" cy="2637680"/>
          </a:xfrm>
        </p:grpSpPr>
        <p:pic>
          <p:nvPicPr>
            <p:cNvPr id="11" name="Picture 10">
              <a:extLst>
                <a:ext uri="{FF2B5EF4-FFF2-40B4-BE49-F238E27FC236}">
                  <a16:creationId xmlns:a16="http://schemas.microsoft.com/office/drawing/2014/main" id="{CF8FDCDC-078C-4174-8090-4EA2A8582ED6}"/>
                </a:ext>
              </a:extLst>
            </p:cNvPr>
            <p:cNvPicPr>
              <a:picLocks noChangeAspect="1"/>
            </p:cNvPicPr>
            <p:nvPr/>
          </p:nvPicPr>
          <p:blipFill rotWithShape="1">
            <a:blip r:embed="rId5">
              <a:clrChange>
                <a:clrFrom>
                  <a:srgbClr val="FFFFFF"/>
                </a:clrFrom>
                <a:clrTo>
                  <a:srgbClr val="FFFFFF">
                    <a:alpha val="0"/>
                  </a:srgbClr>
                </a:clrTo>
              </a:clrChange>
            </a:blip>
            <a:srcRect l="9205" t="28238" r="10401" b="21480"/>
            <a:stretch/>
          </p:blipFill>
          <p:spPr>
            <a:xfrm>
              <a:off x="4726433" y="5639099"/>
              <a:ext cx="2703456" cy="1104526"/>
            </a:xfrm>
            <a:prstGeom prst="rect">
              <a:avLst/>
            </a:prstGeom>
          </p:spPr>
        </p:pic>
        <p:pic>
          <p:nvPicPr>
            <p:cNvPr id="12" name="Picture 11">
              <a:extLst>
                <a:ext uri="{FF2B5EF4-FFF2-40B4-BE49-F238E27FC236}">
                  <a16:creationId xmlns:a16="http://schemas.microsoft.com/office/drawing/2014/main" id="{43E59A9B-F2EC-404C-BAED-42BCC3F2D3FB}"/>
                </a:ext>
              </a:extLst>
            </p:cNvPr>
            <p:cNvPicPr>
              <a:picLocks noChangeAspect="1"/>
            </p:cNvPicPr>
            <p:nvPr/>
          </p:nvPicPr>
          <p:blipFill rotWithShape="1">
            <a:blip r:embed="rId6">
              <a:clrChange>
                <a:clrFrom>
                  <a:srgbClr val="000000"/>
                </a:clrFrom>
                <a:clrTo>
                  <a:srgbClr val="000000">
                    <a:alpha val="0"/>
                  </a:srgbClr>
                </a:clrTo>
              </a:clrChange>
            </a:blip>
            <a:srcRect l="24031" r="23564"/>
            <a:stretch/>
          </p:blipFill>
          <p:spPr>
            <a:xfrm>
              <a:off x="1318220" y="4105945"/>
              <a:ext cx="1804048" cy="1650862"/>
            </a:xfrm>
            <a:prstGeom prst="rect">
              <a:avLst/>
            </a:prstGeom>
          </p:spPr>
        </p:pic>
        <p:pic>
          <p:nvPicPr>
            <p:cNvPr id="13" name="Picture 12">
              <a:extLst>
                <a:ext uri="{FF2B5EF4-FFF2-40B4-BE49-F238E27FC236}">
                  <a16:creationId xmlns:a16="http://schemas.microsoft.com/office/drawing/2014/main" id="{460E3340-3C45-4364-A567-A37C447E5874}"/>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3498522" y="4394001"/>
              <a:ext cx="2061325" cy="1104527"/>
            </a:xfrm>
            <a:prstGeom prst="rect">
              <a:avLst/>
            </a:prstGeom>
          </p:spPr>
        </p:pic>
        <p:pic>
          <p:nvPicPr>
            <p:cNvPr id="5" name="Picture 4">
              <a:extLst>
                <a:ext uri="{FF2B5EF4-FFF2-40B4-BE49-F238E27FC236}">
                  <a16:creationId xmlns:a16="http://schemas.microsoft.com/office/drawing/2014/main" id="{5FEE7FC4-E70A-4E40-9630-30E80867998C}"/>
                </a:ext>
              </a:extLst>
            </p:cNvPr>
            <p:cNvPicPr>
              <a:picLocks noChangeAspect="1"/>
            </p:cNvPicPr>
            <p:nvPr/>
          </p:nvPicPr>
          <p:blipFill rotWithShape="1">
            <a:blip r:embed="rId8">
              <a:clrChange>
                <a:clrFrom>
                  <a:srgbClr val="FFFFFF"/>
                </a:clrFrom>
                <a:clrTo>
                  <a:srgbClr val="FFFFFF">
                    <a:alpha val="0"/>
                  </a:srgbClr>
                </a:clrTo>
              </a:clrChange>
            </a:blip>
            <a:srcRect l="20046" t="19308" r="20959" b="32545"/>
            <a:stretch/>
          </p:blipFill>
          <p:spPr>
            <a:xfrm>
              <a:off x="5839044" y="4444203"/>
              <a:ext cx="1984077" cy="971542"/>
            </a:xfrm>
            <a:prstGeom prst="rect">
              <a:avLst/>
            </a:prstGeom>
          </p:spPr>
        </p:pic>
        <p:pic>
          <p:nvPicPr>
            <p:cNvPr id="6" name="Picture 5">
              <a:extLst>
                <a:ext uri="{FF2B5EF4-FFF2-40B4-BE49-F238E27FC236}">
                  <a16:creationId xmlns:a16="http://schemas.microsoft.com/office/drawing/2014/main" id="{8C8419F5-A2A5-4805-925F-F9AF5107F76F}"/>
                </a:ext>
              </a:extLst>
            </p:cNvPr>
            <p:cNvPicPr>
              <a:picLocks noChangeAspect="1"/>
            </p:cNvPicPr>
            <p:nvPr/>
          </p:nvPicPr>
          <p:blipFill rotWithShape="1">
            <a:blip r:embed="rId9"/>
            <a:srcRect l="11456" t="12823" r="10707" b="14135"/>
            <a:stretch/>
          </p:blipFill>
          <p:spPr>
            <a:xfrm>
              <a:off x="2752480" y="5671223"/>
              <a:ext cx="1112550" cy="1040277"/>
            </a:xfrm>
            <a:prstGeom prst="rect">
              <a:avLst/>
            </a:prstGeom>
          </p:spPr>
        </p:pic>
      </p:grpSp>
      <p:sp>
        <p:nvSpPr>
          <p:cNvPr id="15" name="Left Brace 14">
            <a:extLst>
              <a:ext uri="{FF2B5EF4-FFF2-40B4-BE49-F238E27FC236}">
                <a16:creationId xmlns:a16="http://schemas.microsoft.com/office/drawing/2014/main" id="{8A3BFB10-2A8C-4F7B-A70B-C96D3C45DD86}"/>
              </a:ext>
            </a:extLst>
          </p:cNvPr>
          <p:cNvSpPr/>
          <p:nvPr/>
        </p:nvSpPr>
        <p:spPr>
          <a:xfrm rot="10800000">
            <a:off x="8747980" y="1062055"/>
            <a:ext cx="780181" cy="5491744"/>
          </a:xfrm>
          <a:prstGeom prst="leftBrace">
            <a:avLst>
              <a:gd name="adj1" fmla="val 8333"/>
              <a:gd name="adj2" fmla="val 46242"/>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nvGrpSpPr>
          <p:cNvPr id="30" name="Group 29">
            <a:extLst>
              <a:ext uri="{FF2B5EF4-FFF2-40B4-BE49-F238E27FC236}">
                <a16:creationId xmlns:a16="http://schemas.microsoft.com/office/drawing/2014/main" id="{53B526EE-7A2D-4952-B685-AEA8F1E0C04B}"/>
              </a:ext>
            </a:extLst>
          </p:cNvPr>
          <p:cNvGrpSpPr/>
          <p:nvPr/>
        </p:nvGrpSpPr>
        <p:grpSpPr>
          <a:xfrm>
            <a:off x="1619861" y="1165663"/>
            <a:ext cx="6721312" cy="2259045"/>
            <a:chOff x="1762813" y="2407685"/>
            <a:chExt cx="6721311" cy="2259045"/>
          </a:xfrm>
        </p:grpSpPr>
        <p:sp>
          <p:nvSpPr>
            <p:cNvPr id="31" name="Arrow: Notched Right 30">
              <a:extLst>
                <a:ext uri="{FF2B5EF4-FFF2-40B4-BE49-F238E27FC236}">
                  <a16:creationId xmlns:a16="http://schemas.microsoft.com/office/drawing/2014/main" id="{8B1C5C31-44ED-443F-8ECE-F119141AE8F2}"/>
                </a:ext>
              </a:extLst>
            </p:cNvPr>
            <p:cNvSpPr/>
            <p:nvPr/>
          </p:nvSpPr>
          <p:spPr>
            <a:xfrm>
              <a:off x="1762813" y="2449226"/>
              <a:ext cx="6721311" cy="1959549"/>
            </a:xfrm>
            <a:prstGeom prst="notchedRightArrow">
              <a:avLst>
                <a:gd name="adj1" fmla="val 50000"/>
                <a:gd name="adj2" fmla="val 48852"/>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1" dirty="0"/>
                <a:t>Climate models increase</a:t>
              </a:r>
              <a:endParaRPr lang="en-GB" b="1" i="1" dirty="0"/>
            </a:p>
          </p:txBody>
        </p:sp>
        <p:sp>
          <p:nvSpPr>
            <p:cNvPr id="34" name="Oval 33">
              <a:extLst>
                <a:ext uri="{FF2B5EF4-FFF2-40B4-BE49-F238E27FC236}">
                  <a16:creationId xmlns:a16="http://schemas.microsoft.com/office/drawing/2014/main" id="{1D8350BD-44F4-4FD1-8475-833BC02B0670}"/>
                </a:ext>
              </a:extLst>
            </p:cNvPr>
            <p:cNvSpPr/>
            <p:nvPr/>
          </p:nvSpPr>
          <p:spPr>
            <a:xfrm>
              <a:off x="2368486" y="2407685"/>
              <a:ext cx="2244866" cy="719835"/>
            </a:xfrm>
            <a:prstGeom prst="ellipse">
              <a:avLst/>
            </a:prstGeom>
            <a:gradFill rotWithShape="0">
              <a:gsLst>
                <a:gs pos="50000">
                  <a:schemeClr val="accent5">
                    <a:hueOff val="0"/>
                    <a:satOff val="0"/>
                    <a:lumOff val="0"/>
                    <a:satMod val="110000"/>
                    <a:lumMod val="100000"/>
                    <a:shade val="100000"/>
                    <a:alpha val="0"/>
                  </a:schemeClr>
                </a:gs>
                <a:gs pos="100000">
                  <a:schemeClr val="accent5">
                    <a:hueOff val="0"/>
                    <a:satOff val="0"/>
                    <a:lumOff val="0"/>
                    <a:alphaOff val="0"/>
                    <a:lumMod val="99000"/>
                    <a:satMod val="120000"/>
                    <a:shade val="78000"/>
                  </a:schemeClr>
                </a:gs>
              </a:gsLst>
              <a:lin ang="5400000" scaled="0"/>
            </a:gradFill>
            <a:ln w="38100">
              <a:solidFill>
                <a:schemeClr val="tx1">
                  <a:lumMod val="75000"/>
                  <a:lumOff val="25000"/>
                </a:schemeClr>
              </a:solid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pPr algn="ctr"/>
              <a:r>
                <a:rPr lang="en-GB" sz="2400" dirty="0">
                  <a:solidFill>
                    <a:sysClr val="windowText" lastClr="000000"/>
                  </a:solidFill>
                </a:rPr>
                <a:t>Resolution</a:t>
              </a:r>
              <a:r>
                <a:rPr lang="en-GB" dirty="0">
                  <a:solidFill>
                    <a:sysClr val="windowText" lastClr="000000"/>
                  </a:solidFill>
                </a:rPr>
                <a:t> </a:t>
              </a:r>
            </a:p>
          </p:txBody>
        </p:sp>
        <p:sp>
          <p:nvSpPr>
            <p:cNvPr id="39" name="Oval 38">
              <a:extLst>
                <a:ext uri="{FF2B5EF4-FFF2-40B4-BE49-F238E27FC236}">
                  <a16:creationId xmlns:a16="http://schemas.microsoft.com/office/drawing/2014/main" id="{8E0D6E00-BC58-4A18-A650-1DC72E004CA9}"/>
                </a:ext>
              </a:extLst>
            </p:cNvPr>
            <p:cNvSpPr/>
            <p:nvPr/>
          </p:nvSpPr>
          <p:spPr>
            <a:xfrm>
              <a:off x="2355323" y="3694390"/>
              <a:ext cx="2645008" cy="972340"/>
            </a:xfrm>
            <a:prstGeom prst="ellipse">
              <a:avLst/>
            </a:prstGeom>
            <a:gradFill rotWithShape="0">
              <a:gsLst>
                <a:gs pos="50000">
                  <a:schemeClr val="accent5">
                    <a:hueOff val="-2252848"/>
                    <a:satOff val="-5806"/>
                    <a:lumOff val="-3922"/>
                    <a:satMod val="110000"/>
                    <a:lumMod val="100000"/>
                    <a:shade val="100000"/>
                    <a:alpha val="0"/>
                  </a:schemeClr>
                </a:gs>
                <a:gs pos="100000">
                  <a:schemeClr val="accent5">
                    <a:hueOff val="-2252848"/>
                    <a:satOff val="-5806"/>
                    <a:lumOff val="-3922"/>
                    <a:alphaOff val="0"/>
                    <a:lumMod val="99000"/>
                    <a:satMod val="120000"/>
                    <a:shade val="78000"/>
                  </a:schemeClr>
                </a:gs>
              </a:gsLst>
            </a:gradFill>
            <a:ln w="28575">
              <a:solidFill>
                <a:schemeClr val="tx1">
                  <a:lumMod val="75000"/>
                  <a:lumOff val="25000"/>
                </a:schemeClr>
              </a:solidFill>
            </a:ln>
          </p:spPr>
          <p:style>
            <a:lnRef idx="0">
              <a:scrgbClr r="0" g="0" b="0"/>
            </a:lnRef>
            <a:fillRef idx="3">
              <a:scrgbClr r="0" g="0" b="0"/>
            </a:fillRef>
            <a:effectRef idx="2">
              <a:schemeClr val="accent5">
                <a:hueOff val="-2252848"/>
                <a:satOff val="-5806"/>
                <a:lumOff val="-3922"/>
                <a:alphaOff val="0"/>
              </a:schemeClr>
            </a:effectRef>
            <a:fontRef idx="minor">
              <a:schemeClr val="lt1"/>
            </a:fontRef>
          </p:style>
          <p:txBody>
            <a:bodyPr/>
            <a:lstStyle/>
            <a:p>
              <a:pPr algn="ctr"/>
              <a:r>
                <a:rPr lang="en-GB" sz="2400" dirty="0">
                  <a:solidFill>
                    <a:schemeClr val="tx1"/>
                  </a:solidFill>
                </a:rPr>
                <a:t>Numerical experiments </a:t>
              </a:r>
            </a:p>
          </p:txBody>
        </p:sp>
        <p:sp>
          <p:nvSpPr>
            <p:cNvPr id="40" name="Oval 39">
              <a:extLst>
                <a:ext uri="{FF2B5EF4-FFF2-40B4-BE49-F238E27FC236}">
                  <a16:creationId xmlns:a16="http://schemas.microsoft.com/office/drawing/2014/main" id="{744E7A53-279F-43B2-8A70-72539613AC30}"/>
                </a:ext>
              </a:extLst>
            </p:cNvPr>
            <p:cNvSpPr/>
            <p:nvPr/>
          </p:nvSpPr>
          <p:spPr>
            <a:xfrm>
              <a:off x="5123469" y="3888526"/>
              <a:ext cx="2269179" cy="692417"/>
            </a:xfrm>
            <a:prstGeom prst="ellipse">
              <a:avLst/>
            </a:prstGeom>
            <a:gradFill rotWithShape="0">
              <a:gsLst>
                <a:gs pos="50000">
                  <a:schemeClr val="accent5">
                    <a:hueOff val="-5632119"/>
                    <a:satOff val="-14516"/>
                    <a:lumOff val="-9804"/>
                    <a:satMod val="110000"/>
                    <a:lumMod val="100000"/>
                    <a:shade val="100000"/>
                    <a:alpha val="0"/>
                  </a:schemeClr>
                </a:gs>
                <a:gs pos="100000">
                  <a:schemeClr val="accent5">
                    <a:hueOff val="-5632119"/>
                    <a:satOff val="-14516"/>
                    <a:lumOff val="-9804"/>
                    <a:alphaOff val="0"/>
                    <a:lumMod val="99000"/>
                    <a:satMod val="120000"/>
                    <a:shade val="78000"/>
                  </a:schemeClr>
                </a:gs>
              </a:gsLst>
            </a:gradFill>
            <a:ln w="38100">
              <a:solidFill>
                <a:schemeClr val="tx1">
                  <a:lumMod val="75000"/>
                  <a:lumOff val="25000"/>
                </a:schemeClr>
              </a:solidFill>
            </a:ln>
          </p:spPr>
          <p:style>
            <a:lnRef idx="0">
              <a:scrgbClr r="0" g="0" b="0"/>
            </a:lnRef>
            <a:fillRef idx="3">
              <a:scrgbClr r="0" g="0" b="0"/>
            </a:fillRef>
            <a:effectRef idx="2">
              <a:schemeClr val="accent5">
                <a:hueOff val="-5632119"/>
                <a:satOff val="-14516"/>
                <a:lumOff val="-9804"/>
                <a:alphaOff val="0"/>
              </a:schemeClr>
            </a:effectRef>
            <a:fontRef idx="minor">
              <a:schemeClr val="lt1"/>
            </a:fontRef>
          </p:style>
          <p:txBody>
            <a:bodyPr/>
            <a:lstStyle/>
            <a:p>
              <a:pPr algn="ctr"/>
              <a:r>
                <a:rPr lang="en-GB" sz="2400" dirty="0">
                  <a:solidFill>
                    <a:schemeClr val="tx1"/>
                  </a:solidFill>
                </a:rPr>
                <a:t>Diagnostics</a:t>
              </a:r>
              <a:r>
                <a:rPr lang="en-GB" dirty="0">
                  <a:solidFill>
                    <a:schemeClr val="tx1"/>
                  </a:solidFill>
                </a:rPr>
                <a:t> </a:t>
              </a:r>
            </a:p>
          </p:txBody>
        </p:sp>
        <p:sp>
          <p:nvSpPr>
            <p:cNvPr id="41" name="Oval 40">
              <a:extLst>
                <a:ext uri="{FF2B5EF4-FFF2-40B4-BE49-F238E27FC236}">
                  <a16:creationId xmlns:a16="http://schemas.microsoft.com/office/drawing/2014/main" id="{5A880779-517B-411F-B0B7-945D54E32A6D}"/>
                </a:ext>
              </a:extLst>
            </p:cNvPr>
            <p:cNvSpPr/>
            <p:nvPr/>
          </p:nvSpPr>
          <p:spPr>
            <a:xfrm>
              <a:off x="5303271" y="2474822"/>
              <a:ext cx="2027879" cy="585562"/>
            </a:xfrm>
            <a:prstGeom prst="ellipse">
              <a:avLst/>
            </a:prstGeom>
            <a:gradFill rotWithShape="0">
              <a:gsLst>
                <a:gs pos="50000">
                  <a:schemeClr val="accent5">
                    <a:hueOff val="-3379271"/>
                    <a:satOff val="-8710"/>
                    <a:lumOff val="-5883"/>
                    <a:satMod val="110000"/>
                    <a:lumMod val="100000"/>
                    <a:shade val="100000"/>
                    <a:alpha val="0"/>
                  </a:schemeClr>
                </a:gs>
                <a:gs pos="100000">
                  <a:schemeClr val="accent5">
                    <a:hueOff val="-3379271"/>
                    <a:satOff val="-8710"/>
                    <a:lumOff val="-5883"/>
                    <a:alphaOff val="0"/>
                    <a:lumMod val="99000"/>
                    <a:satMod val="120000"/>
                    <a:shade val="78000"/>
                  </a:schemeClr>
                </a:gs>
              </a:gsLst>
            </a:gradFill>
            <a:ln w="38100">
              <a:solidFill>
                <a:schemeClr val="tx1">
                  <a:lumMod val="75000"/>
                  <a:lumOff val="25000"/>
                </a:schemeClr>
              </a:solidFill>
            </a:ln>
          </p:spPr>
          <p:style>
            <a:lnRef idx="0">
              <a:scrgbClr r="0" g="0" b="0"/>
            </a:lnRef>
            <a:fillRef idx="3">
              <a:scrgbClr r="0" g="0" b="0"/>
            </a:fillRef>
            <a:effectRef idx="2">
              <a:schemeClr val="accent5">
                <a:hueOff val="-3379271"/>
                <a:satOff val="-8710"/>
                <a:lumOff val="-5883"/>
                <a:alphaOff val="0"/>
              </a:schemeClr>
            </a:effectRef>
            <a:fontRef idx="minor">
              <a:schemeClr val="lt1"/>
            </a:fontRef>
          </p:style>
          <p:txBody>
            <a:bodyPr/>
            <a:lstStyle/>
            <a:p>
              <a:r>
                <a:rPr lang="en-GB" sz="2400" dirty="0">
                  <a:solidFill>
                    <a:schemeClr val="tx1"/>
                  </a:solidFill>
                </a:rPr>
                <a:t>Variables </a:t>
              </a:r>
            </a:p>
          </p:txBody>
        </p:sp>
      </p:grpSp>
    </p:spTree>
    <p:extLst>
      <p:ext uri="{BB962C8B-B14F-4D97-AF65-F5344CB8AC3E}">
        <p14:creationId xmlns:p14="http://schemas.microsoft.com/office/powerpoint/2010/main" val="154883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834955" y="1104040"/>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834955" y="519265"/>
            <a:ext cx="5060272" cy="646331"/>
          </a:xfrm>
          <a:prstGeom prst="rect">
            <a:avLst/>
          </a:prstGeom>
          <a:noFill/>
        </p:spPr>
        <p:txBody>
          <a:bodyPr wrap="square" rtlCol="0">
            <a:spAutoFit/>
          </a:bodyPr>
          <a:lstStyle/>
          <a:p>
            <a:r>
              <a:rPr lang="en-GB" sz="3600" dirty="0">
                <a:cs typeface="Segoe UI Light" panose="020B0502040204020203" pitchFamily="34" charset="0"/>
              </a:rPr>
              <a:t>EZclim: Objectives</a:t>
            </a:r>
          </a:p>
        </p:txBody>
      </p:sp>
      <p:sp>
        <p:nvSpPr>
          <p:cNvPr id="5" name="TextBox 4">
            <a:extLst>
              <a:ext uri="{FF2B5EF4-FFF2-40B4-BE49-F238E27FC236}">
                <a16:creationId xmlns:a16="http://schemas.microsoft.com/office/drawing/2014/main" id="{3FF40234-D468-4E1A-8B5D-B7E41362D472}"/>
              </a:ext>
            </a:extLst>
          </p:cNvPr>
          <p:cNvSpPr txBox="1"/>
          <p:nvPr/>
        </p:nvSpPr>
        <p:spPr>
          <a:xfrm>
            <a:off x="834955" y="967455"/>
            <a:ext cx="6667130" cy="6924973"/>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 </a:t>
            </a:r>
          </a:p>
          <a:p>
            <a:pPr marL="342900" indent="-342900">
              <a:buFont typeface="Arial" panose="020B0604020202020204" pitchFamily="34" charset="0"/>
              <a:buChar char="•"/>
            </a:pPr>
            <a:r>
              <a:rPr lang="en-GB" sz="3600" dirty="0">
                <a:cs typeface="Segoe UI Light" panose="020B0502040204020203" pitchFamily="34" charset="0"/>
              </a:rPr>
              <a:t>Bridge gap between users and climate models</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r>
              <a:rPr lang="en-GB" sz="3600" dirty="0">
                <a:cs typeface="Segoe UI Light" panose="020B0502040204020203" pitchFamily="34" charset="0"/>
              </a:rPr>
              <a:t>No need to know Python to a high level</a:t>
            </a:r>
          </a:p>
          <a:p>
            <a:pPr marL="800100" lvl="1" indent="-342900">
              <a:buFont typeface="Arial" panose="020B0604020202020204" pitchFamily="34" charset="0"/>
              <a:buChar char="•"/>
            </a:pPr>
            <a:r>
              <a:rPr lang="en-GB" sz="3600" dirty="0">
                <a:cs typeface="Segoe UI Light" panose="020B0502040204020203" pitchFamily="34" charset="0"/>
              </a:rPr>
              <a:t>Iris, xarray, </a:t>
            </a:r>
            <a:r>
              <a:rPr lang="en-GB" sz="3600" dirty="0" err="1">
                <a:cs typeface="Segoe UI Light" panose="020B0502040204020203" pitchFamily="34" charset="0"/>
              </a:rPr>
              <a:t>ESMValTools</a:t>
            </a:r>
            <a:r>
              <a:rPr lang="en-GB" sz="3600" dirty="0">
                <a:cs typeface="Segoe UI Light" panose="020B0502040204020203" pitchFamily="34" charset="0"/>
              </a:rPr>
              <a:t>, NCO, CDO</a:t>
            </a:r>
          </a:p>
          <a:p>
            <a:pPr marL="342900" indent="-342900">
              <a:buFont typeface="Arial" panose="020B0604020202020204" pitchFamily="34" charset="0"/>
              <a:buChar char="•"/>
            </a:pPr>
            <a:endParaRPr lang="en-GB" sz="3600" dirty="0">
              <a:cs typeface="Segoe UI Light" panose="020B0502040204020203" pitchFamily="34" charset="0"/>
            </a:endParaRPr>
          </a:p>
          <a:p>
            <a:pPr marL="342900" indent="-342900">
              <a:buFont typeface="Arial" panose="020B0604020202020204" pitchFamily="34" charset="0"/>
              <a:buChar char="•"/>
            </a:pPr>
            <a:r>
              <a:rPr lang="en-GB" sz="3600" dirty="0">
                <a:cs typeface="Segoe UI Light" panose="020B0502040204020203" pitchFamily="34" charset="0"/>
              </a:rPr>
              <a:t>Single but flexible package </a:t>
            </a:r>
          </a:p>
          <a:p>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BA733E04-6169-4235-AEEF-93F87FD3A61A}"/>
              </a:ext>
            </a:extLst>
          </p:cNvPr>
          <p:cNvGrpSpPr/>
          <p:nvPr/>
        </p:nvGrpSpPr>
        <p:grpSpPr>
          <a:xfrm>
            <a:off x="-501005" y="-454109"/>
            <a:ext cx="1538696" cy="1403262"/>
            <a:chOff x="-655120" y="-797086"/>
            <a:chExt cx="2296345" cy="2206382"/>
          </a:xfrm>
        </p:grpSpPr>
        <p:sp>
          <p:nvSpPr>
            <p:cNvPr id="8" name="Oval 7">
              <a:extLst>
                <a:ext uri="{FF2B5EF4-FFF2-40B4-BE49-F238E27FC236}">
                  <a16:creationId xmlns:a16="http://schemas.microsoft.com/office/drawing/2014/main" id="{641FD6E1-0B8A-4C3B-BE3F-E2B36CE31C8E}"/>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a:extLst>
                <a:ext uri="{FF2B5EF4-FFF2-40B4-BE49-F238E27FC236}">
                  <a16:creationId xmlns:a16="http://schemas.microsoft.com/office/drawing/2014/main" id="{CCB39FA8-40FB-4635-9211-6FFA9189BCFB}"/>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0" name="Graphic 9" descr="Earth globe: Americas">
              <a:extLst>
                <a:ext uri="{FF2B5EF4-FFF2-40B4-BE49-F238E27FC236}">
                  <a16:creationId xmlns:a16="http://schemas.microsoft.com/office/drawing/2014/main" id="{1C038710-6E87-4B97-ACFC-0C65ADFCD6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5" y="-87713"/>
              <a:ext cx="1329208" cy="1329208"/>
            </a:xfrm>
            <a:prstGeom prst="rect">
              <a:avLst/>
            </a:prstGeom>
          </p:spPr>
        </p:pic>
      </p:grpSp>
      <p:pic>
        <p:nvPicPr>
          <p:cNvPr id="2" name="Picture 1">
            <a:extLst>
              <a:ext uri="{FF2B5EF4-FFF2-40B4-BE49-F238E27FC236}">
                <a16:creationId xmlns:a16="http://schemas.microsoft.com/office/drawing/2014/main" id="{9CE3DA68-A477-4C8D-92E6-9CEF8A78EEE3}"/>
              </a:ext>
            </a:extLst>
          </p:cNvPr>
          <p:cNvPicPr>
            <a:picLocks noChangeAspect="1"/>
          </p:cNvPicPr>
          <p:nvPr/>
        </p:nvPicPr>
        <p:blipFill>
          <a:blip r:embed="rId5"/>
          <a:stretch>
            <a:fillRect/>
          </a:stretch>
        </p:blipFill>
        <p:spPr>
          <a:xfrm>
            <a:off x="7152527" y="2521278"/>
            <a:ext cx="2131173" cy="907722"/>
          </a:xfrm>
          <a:prstGeom prst="rect">
            <a:avLst/>
          </a:prstGeom>
        </p:spPr>
      </p:pic>
      <p:pic>
        <p:nvPicPr>
          <p:cNvPr id="12" name="Picture 11">
            <a:extLst>
              <a:ext uri="{FF2B5EF4-FFF2-40B4-BE49-F238E27FC236}">
                <a16:creationId xmlns:a16="http://schemas.microsoft.com/office/drawing/2014/main" id="{F63E9241-2A5E-4B62-8037-796817F88121}"/>
              </a:ext>
            </a:extLst>
          </p:cNvPr>
          <p:cNvPicPr>
            <a:picLocks noChangeAspect="1"/>
          </p:cNvPicPr>
          <p:nvPr/>
        </p:nvPicPr>
        <p:blipFill rotWithShape="1">
          <a:blip r:embed="rId6"/>
          <a:srcRect l="12642" r="12703"/>
          <a:stretch/>
        </p:blipFill>
        <p:spPr>
          <a:xfrm>
            <a:off x="9314426" y="2339923"/>
            <a:ext cx="2131174" cy="1065303"/>
          </a:xfrm>
          <a:prstGeom prst="rect">
            <a:avLst/>
          </a:prstGeom>
        </p:spPr>
      </p:pic>
      <p:pic>
        <p:nvPicPr>
          <p:cNvPr id="13" name="Picture 12">
            <a:extLst>
              <a:ext uri="{FF2B5EF4-FFF2-40B4-BE49-F238E27FC236}">
                <a16:creationId xmlns:a16="http://schemas.microsoft.com/office/drawing/2014/main" id="{24DE21E9-5676-429D-8247-C67122DD2322}"/>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7763947" y="5114248"/>
            <a:ext cx="3673066" cy="744711"/>
          </a:xfrm>
          <a:prstGeom prst="rect">
            <a:avLst/>
          </a:prstGeom>
        </p:spPr>
      </p:pic>
      <p:pic>
        <p:nvPicPr>
          <p:cNvPr id="14" name="Picture 13">
            <a:extLst>
              <a:ext uri="{FF2B5EF4-FFF2-40B4-BE49-F238E27FC236}">
                <a16:creationId xmlns:a16="http://schemas.microsoft.com/office/drawing/2014/main" id="{A0A89F72-FF8B-4EC2-9E9A-5E7A8FFA3026}"/>
              </a:ext>
            </a:extLst>
          </p:cNvPr>
          <p:cNvPicPr>
            <a:picLocks noChangeAspect="1"/>
          </p:cNvPicPr>
          <p:nvPr/>
        </p:nvPicPr>
        <p:blipFill>
          <a:blip r:embed="rId8"/>
          <a:stretch>
            <a:fillRect/>
          </a:stretch>
        </p:blipFill>
        <p:spPr>
          <a:xfrm>
            <a:off x="8379770" y="3452774"/>
            <a:ext cx="1807860" cy="594211"/>
          </a:xfrm>
          <a:prstGeom prst="rect">
            <a:avLst/>
          </a:prstGeom>
        </p:spPr>
      </p:pic>
      <p:pic>
        <p:nvPicPr>
          <p:cNvPr id="15" name="Picture 14">
            <a:extLst>
              <a:ext uri="{FF2B5EF4-FFF2-40B4-BE49-F238E27FC236}">
                <a16:creationId xmlns:a16="http://schemas.microsoft.com/office/drawing/2014/main" id="{C9156866-B0B5-4D19-81EE-2A0EE1D60F69}"/>
              </a:ext>
            </a:extLst>
          </p:cNvPr>
          <p:cNvPicPr>
            <a:picLocks noChangeAspect="1"/>
          </p:cNvPicPr>
          <p:nvPr/>
        </p:nvPicPr>
        <p:blipFill>
          <a:blip r:embed="rId9"/>
          <a:stretch>
            <a:fillRect/>
          </a:stretch>
        </p:blipFill>
        <p:spPr>
          <a:xfrm>
            <a:off x="7780267" y="4179463"/>
            <a:ext cx="3665333" cy="761940"/>
          </a:xfrm>
          <a:prstGeom prst="rect">
            <a:avLst/>
          </a:prstGeom>
        </p:spPr>
      </p:pic>
    </p:spTree>
    <p:extLst>
      <p:ext uri="{BB962C8B-B14F-4D97-AF65-F5344CB8AC3E}">
        <p14:creationId xmlns:p14="http://schemas.microsoft.com/office/powerpoint/2010/main" val="33810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692458" y="1384917"/>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692458" y="800142"/>
            <a:ext cx="9152582" cy="646331"/>
          </a:xfrm>
          <a:prstGeom prst="rect">
            <a:avLst/>
          </a:prstGeom>
          <a:noFill/>
        </p:spPr>
        <p:txBody>
          <a:bodyPr wrap="square" rtlCol="0">
            <a:spAutoFit/>
          </a:bodyPr>
          <a:lstStyle/>
          <a:p>
            <a:r>
              <a:rPr lang="en-GB" sz="3600" dirty="0">
                <a:cs typeface="Segoe UI Light" panose="020B0502040204020203" pitchFamily="34" charset="0"/>
              </a:rPr>
              <a:t>EZclim: Development</a:t>
            </a:r>
          </a:p>
        </p:txBody>
      </p:sp>
      <p:pic>
        <p:nvPicPr>
          <p:cNvPr id="6" name="Picture 5">
            <a:extLst>
              <a:ext uri="{FF2B5EF4-FFF2-40B4-BE49-F238E27FC236}">
                <a16:creationId xmlns:a16="http://schemas.microsoft.com/office/drawing/2014/main" id="{DD269521-BE8A-4DBA-8AC4-5B0FA4B81900}"/>
              </a:ext>
            </a:extLst>
          </p:cNvPr>
          <p:cNvPicPr>
            <a:picLocks noChangeAspect="1"/>
          </p:cNvPicPr>
          <p:nvPr/>
        </p:nvPicPr>
        <p:blipFill>
          <a:blip r:embed="rId3">
            <a:clrChange>
              <a:clrFrom>
                <a:srgbClr val="FFFFFF"/>
              </a:clrFrom>
              <a:clrTo>
                <a:srgbClr val="FFFFFF">
                  <a:alpha val="0"/>
                </a:srgbClr>
              </a:clrTo>
            </a:clrChange>
            <a:extLst>
              <a:ext uri="{837473B0-CC2E-450A-ABE3-18F120FF3D39}">
                <a1611:picAttrSrcUrl xmlns:a1611="http://schemas.microsoft.com/office/drawing/2016/11/main" r:id="rId4"/>
              </a:ext>
            </a:extLst>
          </a:blip>
          <a:stretch>
            <a:fillRect/>
          </a:stretch>
        </p:blipFill>
        <p:spPr>
          <a:xfrm>
            <a:off x="1427202" y="1446473"/>
            <a:ext cx="2144827" cy="2144827"/>
          </a:xfrm>
          <a:prstGeom prst="rect">
            <a:avLst/>
          </a:prstGeom>
        </p:spPr>
      </p:pic>
      <p:pic>
        <p:nvPicPr>
          <p:cNvPr id="9" name="Picture 8">
            <a:extLst>
              <a:ext uri="{FF2B5EF4-FFF2-40B4-BE49-F238E27FC236}">
                <a16:creationId xmlns:a16="http://schemas.microsoft.com/office/drawing/2014/main" id="{0FBE57C8-EB28-4553-A70E-505EEF63792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698463" y="3807736"/>
            <a:ext cx="3757215" cy="3812264"/>
          </a:xfrm>
          <a:prstGeom prst="rect">
            <a:avLst/>
          </a:prstGeom>
        </p:spPr>
      </p:pic>
      <p:pic>
        <p:nvPicPr>
          <p:cNvPr id="7" name="Graphic 6" descr="Users">
            <a:extLst>
              <a:ext uri="{FF2B5EF4-FFF2-40B4-BE49-F238E27FC236}">
                <a16:creationId xmlns:a16="http://schemas.microsoft.com/office/drawing/2014/main" id="{3FE35413-A283-4328-B007-4FDF488D5B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676" y="3029541"/>
            <a:ext cx="2470790" cy="2470790"/>
          </a:xfrm>
          <a:prstGeom prst="rect">
            <a:avLst/>
          </a:prstGeom>
        </p:spPr>
      </p:pic>
      <p:sp>
        <p:nvSpPr>
          <p:cNvPr id="10" name="TextBox 9">
            <a:extLst>
              <a:ext uri="{FF2B5EF4-FFF2-40B4-BE49-F238E27FC236}">
                <a16:creationId xmlns:a16="http://schemas.microsoft.com/office/drawing/2014/main" id="{64FDC58A-D297-4D30-BDB3-EF1F5BB18CC3}"/>
              </a:ext>
            </a:extLst>
          </p:cNvPr>
          <p:cNvSpPr txBox="1"/>
          <p:nvPr/>
        </p:nvSpPr>
        <p:spPr>
          <a:xfrm>
            <a:off x="6482440" y="3027960"/>
            <a:ext cx="5366659" cy="3231654"/>
          </a:xfrm>
          <a:prstGeom prst="rect">
            <a:avLst/>
          </a:prstGeom>
          <a:noFill/>
        </p:spPr>
        <p:txBody>
          <a:bodyPr wrap="square" rtlCol="0">
            <a:spAutoFit/>
          </a:bodyPr>
          <a:lstStyle/>
          <a:p>
            <a:r>
              <a:rPr lang="en-GB" sz="2400" dirty="0">
                <a:latin typeface="Segoe UI Light" panose="020B0502040204020203" pitchFamily="34" charset="0"/>
                <a:cs typeface="Segoe UI Light" panose="020B0502040204020203" pitchFamily="34" charset="0"/>
              </a:rPr>
              <a:t> </a:t>
            </a:r>
          </a:p>
          <a:p>
            <a:pPr marL="342900" indent="-342900">
              <a:buFont typeface="Arial" panose="020B0604020202020204" pitchFamily="34" charset="0"/>
              <a:buChar char="•"/>
            </a:pPr>
            <a:r>
              <a:rPr lang="en-GB" sz="3600" dirty="0">
                <a:cs typeface="Segoe UI Light" panose="020B0502040204020203" pitchFamily="34" charset="0"/>
              </a:rPr>
              <a:t>Unit tests </a:t>
            </a:r>
          </a:p>
          <a:p>
            <a:pPr marL="342900" indent="-342900">
              <a:buFont typeface="Arial" panose="020B0604020202020204" pitchFamily="34" charset="0"/>
              <a:buChar char="•"/>
            </a:pPr>
            <a:r>
              <a:rPr lang="en-GB" sz="3600" dirty="0">
                <a:cs typeface="Segoe UI Light" panose="020B0502040204020203" pitchFamily="34" charset="0"/>
              </a:rPr>
              <a:t>Integration tests </a:t>
            </a:r>
          </a:p>
          <a:p>
            <a:pPr marL="342900" indent="-342900">
              <a:buFont typeface="Arial" panose="020B0604020202020204" pitchFamily="34" charset="0"/>
              <a:buChar char="•"/>
            </a:pPr>
            <a:r>
              <a:rPr lang="en-GB" sz="3600" dirty="0">
                <a:cs typeface="Segoe UI Light" panose="020B0502040204020203" pitchFamily="34" charset="0"/>
              </a:rPr>
              <a:t>User tests / collaborative </a:t>
            </a:r>
          </a:p>
          <a:p>
            <a:endParaRPr lang="en-GB"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pic>
        <p:nvPicPr>
          <p:cNvPr id="11" name="Graphic 10" descr="Boardroom">
            <a:extLst>
              <a:ext uri="{FF2B5EF4-FFF2-40B4-BE49-F238E27FC236}">
                <a16:creationId xmlns:a16="http://schemas.microsoft.com/office/drawing/2014/main" id="{F4953378-6EB3-4DFA-AAA8-A1ED61A29F4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5144" y="4643787"/>
            <a:ext cx="2302390" cy="2302390"/>
          </a:xfrm>
          <a:prstGeom prst="rect">
            <a:avLst/>
          </a:prstGeom>
        </p:spPr>
      </p:pic>
      <p:pic>
        <p:nvPicPr>
          <p:cNvPr id="12" name="Picture 11">
            <a:extLst>
              <a:ext uri="{FF2B5EF4-FFF2-40B4-BE49-F238E27FC236}">
                <a16:creationId xmlns:a16="http://schemas.microsoft.com/office/drawing/2014/main" id="{F58D60CD-B8F9-4C4F-97D5-E036BCB30278}"/>
              </a:ext>
            </a:extLst>
          </p:cNvPr>
          <p:cNvPicPr>
            <a:picLocks noChangeAspect="1"/>
          </p:cNvPicPr>
          <p:nvPr/>
        </p:nvPicPr>
        <p:blipFill rotWithShape="1">
          <a:blip r:embed="rId11">
            <a:clrChange>
              <a:clrFrom>
                <a:srgbClr val="FEFEFE"/>
              </a:clrFrom>
              <a:clrTo>
                <a:srgbClr val="FEFEFE">
                  <a:alpha val="0"/>
                </a:srgbClr>
              </a:clrTo>
            </a:clrChange>
            <a:extLst>
              <a:ext uri="{BEBA8EAE-BF5A-486C-A8C5-ECC9F3942E4B}">
                <a14:imgProps xmlns:a14="http://schemas.microsoft.com/office/drawing/2010/main">
                  <a14:imgLayer r:embed="rId12">
                    <a14:imgEffect>
                      <a14:sharpenSoften amount="50000"/>
                    </a14:imgEffect>
                    <a14:imgEffect>
                      <a14:brightnessContrast bright="20000" contrast="-40000"/>
                    </a14:imgEffect>
                  </a14:imgLayer>
                </a14:imgProps>
              </a:ext>
            </a:extLst>
          </a:blip>
          <a:srcRect l="9250" t="14496" r="8091" b="15341"/>
          <a:stretch/>
        </p:blipFill>
        <p:spPr>
          <a:xfrm>
            <a:off x="6625144" y="1566493"/>
            <a:ext cx="1991360" cy="1862507"/>
          </a:xfrm>
          <a:prstGeom prst="rect">
            <a:avLst/>
          </a:prstGeom>
        </p:spPr>
      </p:pic>
      <p:grpSp>
        <p:nvGrpSpPr>
          <p:cNvPr id="13" name="Group 12">
            <a:extLst>
              <a:ext uri="{FF2B5EF4-FFF2-40B4-BE49-F238E27FC236}">
                <a16:creationId xmlns:a16="http://schemas.microsoft.com/office/drawing/2014/main" id="{A3884A0A-E228-448E-8F80-66F1BCF51058}"/>
              </a:ext>
            </a:extLst>
          </p:cNvPr>
          <p:cNvGrpSpPr/>
          <p:nvPr/>
        </p:nvGrpSpPr>
        <p:grpSpPr>
          <a:xfrm>
            <a:off x="-481621" y="-727572"/>
            <a:ext cx="1663150" cy="1752686"/>
            <a:chOff x="-655120" y="-808334"/>
            <a:chExt cx="2296345" cy="2206382"/>
          </a:xfrm>
        </p:grpSpPr>
        <p:grpSp>
          <p:nvGrpSpPr>
            <p:cNvPr id="14" name="Group 13">
              <a:extLst>
                <a:ext uri="{FF2B5EF4-FFF2-40B4-BE49-F238E27FC236}">
                  <a16:creationId xmlns:a16="http://schemas.microsoft.com/office/drawing/2014/main" id="{519BA82F-6552-4E77-AEA1-AEE046C13ED2}"/>
                </a:ext>
              </a:extLst>
            </p:cNvPr>
            <p:cNvGrpSpPr/>
            <p:nvPr/>
          </p:nvGrpSpPr>
          <p:grpSpPr>
            <a:xfrm>
              <a:off x="-655120" y="-808334"/>
              <a:ext cx="2296345" cy="2206382"/>
              <a:chOff x="-655120" y="-797086"/>
              <a:chExt cx="2296345" cy="2206382"/>
            </a:xfrm>
          </p:grpSpPr>
          <p:sp>
            <p:nvSpPr>
              <p:cNvPr id="16" name="Oval 15">
                <a:extLst>
                  <a:ext uri="{FF2B5EF4-FFF2-40B4-BE49-F238E27FC236}">
                    <a16:creationId xmlns:a16="http://schemas.microsoft.com/office/drawing/2014/main" id="{D98BF8B6-8CB6-4CD3-A490-8B727F7374B7}"/>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Oval 16">
                <a:extLst>
                  <a:ext uri="{FF2B5EF4-FFF2-40B4-BE49-F238E27FC236}">
                    <a16:creationId xmlns:a16="http://schemas.microsoft.com/office/drawing/2014/main" id="{C442CEDA-E16C-4013-BBA3-6056D9BF384B}"/>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5" name="Graphic 14" descr="Hierarchy">
              <a:extLst>
                <a:ext uri="{FF2B5EF4-FFF2-40B4-BE49-F238E27FC236}">
                  <a16:creationId xmlns:a16="http://schemas.microsoft.com/office/drawing/2014/main" id="{0A9B4931-7B66-4239-839B-9E0EA8B0544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980" y="39548"/>
              <a:ext cx="1029273" cy="1029273"/>
            </a:xfrm>
            <a:prstGeom prst="rect">
              <a:avLst/>
            </a:prstGeom>
          </p:spPr>
        </p:pic>
      </p:grpSp>
    </p:spTree>
    <p:extLst>
      <p:ext uri="{BB962C8B-B14F-4D97-AF65-F5344CB8AC3E}">
        <p14:creationId xmlns:p14="http://schemas.microsoft.com/office/powerpoint/2010/main" val="1004500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a:cxnSpLocks/>
          </p:cNvCxnSpPr>
          <p:nvPr/>
        </p:nvCxnSpPr>
        <p:spPr>
          <a:xfrm>
            <a:off x="1106364" y="883586"/>
            <a:ext cx="4661289"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035728" y="292142"/>
            <a:ext cx="5060272" cy="646331"/>
          </a:xfrm>
          <a:prstGeom prst="rect">
            <a:avLst/>
          </a:prstGeom>
          <a:noFill/>
        </p:spPr>
        <p:txBody>
          <a:bodyPr wrap="square" rtlCol="0">
            <a:spAutoFit/>
          </a:bodyPr>
          <a:lstStyle/>
          <a:p>
            <a:r>
              <a:rPr lang="en-GB" sz="3600" dirty="0">
                <a:cs typeface="Segoe UI Light" panose="020B0502040204020203" pitchFamily="34" charset="0"/>
              </a:rPr>
              <a:t>EZclim: High level design</a:t>
            </a:r>
          </a:p>
        </p:txBody>
      </p:sp>
      <p:cxnSp>
        <p:nvCxnSpPr>
          <p:cNvPr id="11" name="Straight Arrow Connector 10">
            <a:extLst>
              <a:ext uri="{FF2B5EF4-FFF2-40B4-BE49-F238E27FC236}">
                <a16:creationId xmlns:a16="http://schemas.microsoft.com/office/drawing/2014/main" id="{F7DBD7B1-D337-4FDC-B652-2F9CDEBC9AD7}"/>
              </a:ext>
            </a:extLst>
          </p:cNvPr>
          <p:cNvCxnSpPr>
            <a:cxnSpLocks/>
          </p:cNvCxnSpPr>
          <p:nvPr/>
        </p:nvCxnSpPr>
        <p:spPr>
          <a:xfrm>
            <a:off x="5380836" y="1719848"/>
            <a:ext cx="178196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931592F9-2FAB-4645-9DDE-7DA8B14C22E1}"/>
              </a:ext>
            </a:extLst>
          </p:cNvPr>
          <p:cNvGrpSpPr/>
          <p:nvPr/>
        </p:nvGrpSpPr>
        <p:grpSpPr>
          <a:xfrm>
            <a:off x="-422758" y="-526101"/>
            <a:ext cx="1458486" cy="1464574"/>
            <a:chOff x="-655120" y="-808334"/>
            <a:chExt cx="2296345" cy="2206382"/>
          </a:xfrm>
        </p:grpSpPr>
        <p:grpSp>
          <p:nvGrpSpPr>
            <p:cNvPr id="13" name="Group 12">
              <a:extLst>
                <a:ext uri="{FF2B5EF4-FFF2-40B4-BE49-F238E27FC236}">
                  <a16:creationId xmlns:a16="http://schemas.microsoft.com/office/drawing/2014/main" id="{3E6AA21A-0F5C-4C27-91FA-E015EBDC6C54}"/>
                </a:ext>
              </a:extLst>
            </p:cNvPr>
            <p:cNvGrpSpPr/>
            <p:nvPr/>
          </p:nvGrpSpPr>
          <p:grpSpPr>
            <a:xfrm>
              <a:off x="-655120" y="-808334"/>
              <a:ext cx="2296345" cy="2206382"/>
              <a:chOff x="-655120" y="-797086"/>
              <a:chExt cx="2296345" cy="2206382"/>
            </a:xfrm>
          </p:grpSpPr>
          <p:sp>
            <p:nvSpPr>
              <p:cNvPr id="15" name="Oval 14">
                <a:extLst>
                  <a:ext uri="{FF2B5EF4-FFF2-40B4-BE49-F238E27FC236}">
                    <a16:creationId xmlns:a16="http://schemas.microsoft.com/office/drawing/2014/main" id="{FF381374-ED27-4473-A358-D77CEA729AD2}"/>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a:extLst>
                  <a:ext uri="{FF2B5EF4-FFF2-40B4-BE49-F238E27FC236}">
                    <a16:creationId xmlns:a16="http://schemas.microsoft.com/office/drawing/2014/main" id="{68EA6AEC-DF24-4D95-9434-1C2B0B9212D9}"/>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4" name="Graphic 13" descr="Hierarchy">
              <a:extLst>
                <a:ext uri="{FF2B5EF4-FFF2-40B4-BE49-F238E27FC236}">
                  <a16:creationId xmlns:a16="http://schemas.microsoft.com/office/drawing/2014/main" id="{D08861A0-6BCB-4C9A-8B6E-F692E97C05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80" y="39548"/>
              <a:ext cx="1029273" cy="1029273"/>
            </a:xfrm>
            <a:prstGeom prst="rect">
              <a:avLst/>
            </a:prstGeom>
          </p:spPr>
        </p:pic>
      </p:grpSp>
      <p:pic>
        <p:nvPicPr>
          <p:cNvPr id="17" name="Picture 16">
            <a:extLst>
              <a:ext uri="{FF2B5EF4-FFF2-40B4-BE49-F238E27FC236}">
                <a16:creationId xmlns:a16="http://schemas.microsoft.com/office/drawing/2014/main" id="{757479CF-83F1-45CB-B450-EB203584031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400000"/>
                    </a14:imgEffect>
                  </a14:imgLayer>
                </a14:imgProps>
              </a:ext>
            </a:extLst>
          </a:blip>
          <a:srcRect l="1854" t="14615" r="54998" b="11232"/>
          <a:stretch/>
        </p:blipFill>
        <p:spPr>
          <a:xfrm>
            <a:off x="7264346" y="90062"/>
            <a:ext cx="4180997" cy="6677876"/>
          </a:xfrm>
          <a:prstGeom prst="rect">
            <a:avLst/>
          </a:prstGeom>
          <a:ln w="28575">
            <a:solidFill>
              <a:srgbClr val="7030A0"/>
            </a:solidFill>
          </a:ln>
        </p:spPr>
      </p:pic>
      <p:grpSp>
        <p:nvGrpSpPr>
          <p:cNvPr id="46" name="Group 45">
            <a:extLst>
              <a:ext uri="{FF2B5EF4-FFF2-40B4-BE49-F238E27FC236}">
                <a16:creationId xmlns:a16="http://schemas.microsoft.com/office/drawing/2014/main" id="{BCC306DE-2D3F-4DD8-BDDA-799E6A5EC5C4}"/>
              </a:ext>
            </a:extLst>
          </p:cNvPr>
          <p:cNvGrpSpPr/>
          <p:nvPr/>
        </p:nvGrpSpPr>
        <p:grpSpPr>
          <a:xfrm>
            <a:off x="708002" y="979333"/>
            <a:ext cx="5059651" cy="5654063"/>
            <a:chOff x="-36056" y="1037675"/>
            <a:chExt cx="4719530" cy="5236474"/>
          </a:xfrm>
        </p:grpSpPr>
        <p:sp>
          <p:nvSpPr>
            <p:cNvPr id="34" name="Rectangle 33">
              <a:extLst>
                <a:ext uri="{FF2B5EF4-FFF2-40B4-BE49-F238E27FC236}">
                  <a16:creationId xmlns:a16="http://schemas.microsoft.com/office/drawing/2014/main" id="{967C8119-6E5A-40CC-80FB-1DC51A08E942}"/>
                </a:ext>
              </a:extLst>
            </p:cNvPr>
            <p:cNvSpPr/>
            <p:nvPr/>
          </p:nvSpPr>
          <p:spPr>
            <a:xfrm>
              <a:off x="0" y="1037675"/>
              <a:ext cx="4683474" cy="5236474"/>
            </a:xfrm>
            <a:prstGeom prst="rect">
              <a:avLst/>
            </a:prstGeom>
            <a:solidFill>
              <a:schemeClr val="accent6">
                <a:lumMod val="60000"/>
                <a:lumOff val="40000"/>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C7C30BDA-6754-4788-A28F-60024C070719}"/>
                </a:ext>
              </a:extLst>
            </p:cNvPr>
            <p:cNvSpPr/>
            <p:nvPr/>
          </p:nvSpPr>
          <p:spPr>
            <a:xfrm>
              <a:off x="2012735" y="1394304"/>
              <a:ext cx="2179616" cy="629920"/>
            </a:xfrm>
            <a:prstGeom prst="rect">
              <a:avLst/>
            </a:prstGeom>
            <a:solidFill>
              <a:srgbClr val="D7D0E6"/>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INPUT</a:t>
              </a:r>
            </a:p>
          </p:txBody>
        </p:sp>
        <p:sp>
          <p:nvSpPr>
            <p:cNvPr id="19" name="Rectangle 18">
              <a:extLst>
                <a:ext uri="{FF2B5EF4-FFF2-40B4-BE49-F238E27FC236}">
                  <a16:creationId xmlns:a16="http://schemas.microsoft.com/office/drawing/2014/main" id="{98B45CDF-A339-420B-8EDE-1820A4D111AA}"/>
                </a:ext>
              </a:extLst>
            </p:cNvPr>
            <p:cNvSpPr/>
            <p:nvPr/>
          </p:nvSpPr>
          <p:spPr>
            <a:xfrm>
              <a:off x="2012735" y="3779832"/>
              <a:ext cx="2179616" cy="629920"/>
            </a:xfrm>
            <a:prstGeom prst="rect">
              <a:avLst/>
            </a:prstGeom>
            <a:solidFill>
              <a:schemeClr val="accent1">
                <a:lumMod val="20000"/>
                <a:lumOff val="80000"/>
              </a:scheme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ANALYSIS</a:t>
              </a:r>
            </a:p>
          </p:txBody>
        </p:sp>
        <p:sp>
          <p:nvSpPr>
            <p:cNvPr id="22" name="Rectangle 21">
              <a:extLst>
                <a:ext uri="{FF2B5EF4-FFF2-40B4-BE49-F238E27FC236}">
                  <a16:creationId xmlns:a16="http://schemas.microsoft.com/office/drawing/2014/main" id="{7F6E0524-5A59-4DCE-86A4-5CED18D3F5B8}"/>
                </a:ext>
              </a:extLst>
            </p:cNvPr>
            <p:cNvSpPr/>
            <p:nvPr/>
          </p:nvSpPr>
          <p:spPr>
            <a:xfrm>
              <a:off x="2012735" y="2562860"/>
              <a:ext cx="2179616" cy="629920"/>
            </a:xfrm>
            <a:prstGeom prst="rect">
              <a:avLst/>
            </a:prstGeom>
            <a:solidFill>
              <a:srgbClr val="ED7D31">
                <a:lumMod val="20000"/>
                <a:lumOff val="80000"/>
              </a:srgbClr>
            </a:solidFill>
            <a:ln w="38100" cap="flat" cmpd="sng" algn="ctr">
              <a:solidFill>
                <a:srgbClr val="ED7D31">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sp>
          <p:nvSpPr>
            <p:cNvPr id="23" name="Rectangle 22">
              <a:extLst>
                <a:ext uri="{FF2B5EF4-FFF2-40B4-BE49-F238E27FC236}">
                  <a16:creationId xmlns:a16="http://schemas.microsoft.com/office/drawing/2014/main" id="{6E6486BF-6E65-4250-AB43-F72ED63B0DE0}"/>
                </a:ext>
              </a:extLst>
            </p:cNvPr>
            <p:cNvSpPr/>
            <p:nvPr/>
          </p:nvSpPr>
          <p:spPr>
            <a:xfrm>
              <a:off x="2012735" y="4948388"/>
              <a:ext cx="2179616" cy="629920"/>
            </a:xfrm>
            <a:prstGeom prst="rect">
              <a:avLst/>
            </a:prstGeom>
            <a:solidFill>
              <a:schemeClr val="accent5">
                <a:lumMod val="40000"/>
                <a:lumOff val="60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tx1"/>
                  </a:solidFill>
                </a:rPr>
                <a:t>OUTPUT</a:t>
              </a:r>
            </a:p>
          </p:txBody>
        </p:sp>
        <p:cxnSp>
          <p:nvCxnSpPr>
            <p:cNvPr id="24" name="Straight Arrow Connector 23">
              <a:extLst>
                <a:ext uri="{FF2B5EF4-FFF2-40B4-BE49-F238E27FC236}">
                  <a16:creationId xmlns:a16="http://schemas.microsoft.com/office/drawing/2014/main" id="{227A064E-227E-4AED-9611-8E66329BFC46}"/>
                </a:ext>
              </a:extLst>
            </p:cNvPr>
            <p:cNvCxnSpPr>
              <a:cxnSpLocks/>
              <a:stCxn id="18" idx="2"/>
              <a:endCxn id="22" idx="0"/>
            </p:cNvCxnSpPr>
            <p:nvPr/>
          </p:nvCxnSpPr>
          <p:spPr>
            <a:xfrm>
              <a:off x="3102543" y="2024224"/>
              <a:ext cx="0" cy="5386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5A19CA3-A00C-4EBC-82BB-F5339F649393}"/>
                </a:ext>
              </a:extLst>
            </p:cNvPr>
            <p:cNvCxnSpPr>
              <a:cxnSpLocks/>
              <a:stCxn id="22" idx="2"/>
              <a:endCxn id="19" idx="0"/>
            </p:cNvCxnSpPr>
            <p:nvPr/>
          </p:nvCxnSpPr>
          <p:spPr>
            <a:xfrm>
              <a:off x="3102543" y="3192780"/>
              <a:ext cx="0" cy="58705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A85CB75-622C-42E1-979B-8EEA64F8C508}"/>
                </a:ext>
              </a:extLst>
            </p:cNvPr>
            <p:cNvCxnSpPr>
              <a:cxnSpLocks/>
              <a:stCxn id="19" idx="2"/>
              <a:endCxn id="23" idx="0"/>
            </p:cNvCxnSpPr>
            <p:nvPr/>
          </p:nvCxnSpPr>
          <p:spPr>
            <a:xfrm>
              <a:off x="3102543" y="4409752"/>
              <a:ext cx="0" cy="53863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A71E4928-E6A4-4C5C-8ECF-E1082C39401D}"/>
                </a:ext>
              </a:extLst>
            </p:cNvPr>
            <p:cNvSpPr txBox="1"/>
            <p:nvPr/>
          </p:nvSpPr>
          <p:spPr>
            <a:xfrm>
              <a:off x="355601" y="1489056"/>
              <a:ext cx="1015995" cy="523220"/>
            </a:xfrm>
            <a:prstGeom prst="rect">
              <a:avLst/>
            </a:prstGeom>
            <a:noFill/>
          </p:spPr>
          <p:txBody>
            <a:bodyPr wrap="square" rtlCol="0">
              <a:spAutoFit/>
            </a:bodyPr>
            <a:lstStyle/>
            <a:p>
              <a:r>
                <a:rPr lang="en-GB" sz="2800" i="1" dirty="0"/>
                <a:t>Script</a:t>
              </a:r>
              <a:r>
                <a:rPr lang="en-GB" sz="2800" dirty="0"/>
                <a:t> </a:t>
              </a:r>
            </a:p>
          </p:txBody>
        </p:sp>
        <p:sp>
          <p:nvSpPr>
            <p:cNvPr id="31" name="TextBox 30">
              <a:extLst>
                <a:ext uri="{FF2B5EF4-FFF2-40B4-BE49-F238E27FC236}">
                  <a16:creationId xmlns:a16="http://schemas.microsoft.com/office/drawing/2014/main" id="{F1A906BA-8822-4FDE-8E9B-81E22451A452}"/>
                </a:ext>
              </a:extLst>
            </p:cNvPr>
            <p:cNvSpPr txBox="1"/>
            <p:nvPr/>
          </p:nvSpPr>
          <p:spPr>
            <a:xfrm>
              <a:off x="-36056" y="3779831"/>
              <a:ext cx="1455511" cy="584775"/>
            </a:xfrm>
            <a:prstGeom prst="rect">
              <a:avLst/>
            </a:prstGeom>
            <a:noFill/>
          </p:spPr>
          <p:txBody>
            <a:bodyPr wrap="square" rtlCol="0">
              <a:spAutoFit/>
            </a:bodyPr>
            <a:lstStyle/>
            <a:p>
              <a:r>
                <a:rPr lang="en-GB" sz="3200" i="1" dirty="0"/>
                <a:t>Classes </a:t>
              </a:r>
            </a:p>
          </p:txBody>
        </p:sp>
        <p:sp>
          <p:nvSpPr>
            <p:cNvPr id="32" name="Left Brace 31">
              <a:extLst>
                <a:ext uri="{FF2B5EF4-FFF2-40B4-BE49-F238E27FC236}">
                  <a16:creationId xmlns:a16="http://schemas.microsoft.com/office/drawing/2014/main" id="{44A3080D-2F54-4C35-8AEA-067999530F57}"/>
                </a:ext>
              </a:extLst>
            </p:cNvPr>
            <p:cNvSpPr/>
            <p:nvPr/>
          </p:nvSpPr>
          <p:spPr>
            <a:xfrm>
              <a:off x="1591355" y="1394304"/>
              <a:ext cx="186645" cy="629912"/>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3" name="Left Brace 32">
              <a:extLst>
                <a:ext uri="{FF2B5EF4-FFF2-40B4-BE49-F238E27FC236}">
                  <a16:creationId xmlns:a16="http://schemas.microsoft.com/office/drawing/2014/main" id="{AEE12CED-C409-4885-BB4D-318AA25DE64B}"/>
                </a:ext>
              </a:extLst>
            </p:cNvPr>
            <p:cNvSpPr/>
            <p:nvPr/>
          </p:nvSpPr>
          <p:spPr>
            <a:xfrm>
              <a:off x="1380668" y="2587066"/>
              <a:ext cx="421374" cy="3015451"/>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pSp>
      <p:sp>
        <p:nvSpPr>
          <p:cNvPr id="48" name="TextBox 47">
            <a:extLst>
              <a:ext uri="{FF2B5EF4-FFF2-40B4-BE49-F238E27FC236}">
                <a16:creationId xmlns:a16="http://schemas.microsoft.com/office/drawing/2014/main" id="{86F806E4-9B43-483E-9BC2-856D48F4898B}"/>
              </a:ext>
            </a:extLst>
          </p:cNvPr>
          <p:cNvSpPr txBox="1"/>
          <p:nvPr/>
        </p:nvSpPr>
        <p:spPr>
          <a:xfrm>
            <a:off x="10048240" y="6292411"/>
            <a:ext cx="2143760" cy="461665"/>
          </a:xfrm>
          <a:prstGeom prst="rect">
            <a:avLst/>
          </a:prstGeom>
          <a:noFill/>
        </p:spPr>
        <p:txBody>
          <a:bodyPr wrap="square" rtlCol="0">
            <a:spAutoFit/>
          </a:bodyPr>
          <a:lstStyle/>
          <a:p>
            <a:r>
              <a:rPr lang="en-GB" sz="2400" b="1" i="1" dirty="0">
                <a:latin typeface="Segoe UI Light" panose="020B0502040204020203" pitchFamily="34" charset="0"/>
                <a:cs typeface="Segoe UI Light" panose="020B0502040204020203" pitchFamily="34" charset="0"/>
              </a:rPr>
              <a:t>input.txt</a:t>
            </a:r>
          </a:p>
        </p:txBody>
      </p:sp>
    </p:spTree>
    <p:extLst>
      <p:ext uri="{BB962C8B-B14F-4D97-AF65-F5344CB8AC3E}">
        <p14:creationId xmlns:p14="http://schemas.microsoft.com/office/powerpoint/2010/main" val="2745694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64468A-4DF6-4EB3-AAE2-498C20A5D731}"/>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Lst>
          </a:blip>
          <a:srcRect t="519" r="7248"/>
          <a:stretch/>
        </p:blipFill>
        <p:spPr>
          <a:xfrm>
            <a:off x="4984654" y="1005847"/>
            <a:ext cx="7030720" cy="5532975"/>
          </a:xfrm>
          <a:prstGeom prst="rect">
            <a:avLst/>
          </a:prstGeom>
          <a:ln w="28575">
            <a:solidFill>
              <a:schemeClr val="accent1">
                <a:lumMod val="75000"/>
              </a:schemeClr>
            </a:solidFill>
          </a:ln>
        </p:spPr>
      </p:pic>
      <p:cxnSp>
        <p:nvCxnSpPr>
          <p:cNvPr id="11" name="Straight Connector 10">
            <a:extLst>
              <a:ext uri="{FF2B5EF4-FFF2-40B4-BE49-F238E27FC236}">
                <a16:creationId xmlns:a16="http://schemas.microsoft.com/office/drawing/2014/main" id="{4F28E5FC-3D21-496C-BA92-D41EBC91DE58}"/>
              </a:ext>
            </a:extLst>
          </p:cNvPr>
          <p:cNvCxnSpPr/>
          <p:nvPr/>
        </p:nvCxnSpPr>
        <p:spPr>
          <a:xfrm>
            <a:off x="1119064" y="719935"/>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746F23E2-2A3A-42C0-8CC2-D979305659E4}"/>
              </a:ext>
            </a:extLst>
          </p:cNvPr>
          <p:cNvSpPr txBox="1"/>
          <p:nvPr/>
        </p:nvSpPr>
        <p:spPr>
          <a:xfrm>
            <a:off x="1035728" y="101628"/>
            <a:ext cx="5060272" cy="646331"/>
          </a:xfrm>
          <a:prstGeom prst="rect">
            <a:avLst/>
          </a:prstGeom>
          <a:noFill/>
        </p:spPr>
        <p:txBody>
          <a:bodyPr wrap="square" rtlCol="0">
            <a:spAutoFit/>
          </a:bodyPr>
          <a:lstStyle/>
          <a:p>
            <a:r>
              <a:rPr lang="en-GB" sz="3600" dirty="0">
                <a:cs typeface="Segoe UI Light" panose="020B0502040204020203" pitchFamily="34" charset="0"/>
              </a:rPr>
              <a:t>EZclim: Customisability </a:t>
            </a:r>
          </a:p>
        </p:txBody>
      </p:sp>
      <p:grpSp>
        <p:nvGrpSpPr>
          <p:cNvPr id="13" name="Group 12">
            <a:extLst>
              <a:ext uri="{FF2B5EF4-FFF2-40B4-BE49-F238E27FC236}">
                <a16:creationId xmlns:a16="http://schemas.microsoft.com/office/drawing/2014/main" id="{D696D7D8-DAF8-4ADF-BDD9-14D18DFBED97}"/>
              </a:ext>
            </a:extLst>
          </p:cNvPr>
          <p:cNvGrpSpPr/>
          <p:nvPr/>
        </p:nvGrpSpPr>
        <p:grpSpPr>
          <a:xfrm>
            <a:off x="-422758" y="-526101"/>
            <a:ext cx="1458486" cy="1464574"/>
            <a:chOff x="-655120" y="-808334"/>
            <a:chExt cx="2296345" cy="2206382"/>
          </a:xfrm>
        </p:grpSpPr>
        <p:grpSp>
          <p:nvGrpSpPr>
            <p:cNvPr id="14" name="Group 13">
              <a:extLst>
                <a:ext uri="{FF2B5EF4-FFF2-40B4-BE49-F238E27FC236}">
                  <a16:creationId xmlns:a16="http://schemas.microsoft.com/office/drawing/2014/main" id="{2C848586-3DE2-4860-B91F-F20E54A2BAEB}"/>
                </a:ext>
              </a:extLst>
            </p:cNvPr>
            <p:cNvGrpSpPr/>
            <p:nvPr/>
          </p:nvGrpSpPr>
          <p:grpSpPr>
            <a:xfrm>
              <a:off x="-655120" y="-808334"/>
              <a:ext cx="2296345" cy="2206382"/>
              <a:chOff x="-655120" y="-797086"/>
              <a:chExt cx="2296345" cy="2206382"/>
            </a:xfrm>
          </p:grpSpPr>
          <p:sp>
            <p:nvSpPr>
              <p:cNvPr id="16" name="Oval 15">
                <a:extLst>
                  <a:ext uri="{FF2B5EF4-FFF2-40B4-BE49-F238E27FC236}">
                    <a16:creationId xmlns:a16="http://schemas.microsoft.com/office/drawing/2014/main" id="{60345F8E-0334-4730-8103-3A7DF9E05AB3}"/>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7" name="Oval 16">
                <a:extLst>
                  <a:ext uri="{FF2B5EF4-FFF2-40B4-BE49-F238E27FC236}">
                    <a16:creationId xmlns:a16="http://schemas.microsoft.com/office/drawing/2014/main" id="{9FC401CD-C731-4972-8C3F-799E3143B13A}"/>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5" name="Graphic 14" descr="Hierarchy">
              <a:extLst>
                <a:ext uri="{FF2B5EF4-FFF2-40B4-BE49-F238E27FC236}">
                  <a16:creationId xmlns:a16="http://schemas.microsoft.com/office/drawing/2014/main" id="{E7287A7D-DBFF-41FA-9894-283971793B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80" y="39548"/>
              <a:ext cx="1029273" cy="1029273"/>
            </a:xfrm>
            <a:prstGeom prst="rect">
              <a:avLst/>
            </a:prstGeom>
          </p:spPr>
        </p:pic>
      </p:grpSp>
      <p:grpSp>
        <p:nvGrpSpPr>
          <p:cNvPr id="30" name="Group 29">
            <a:extLst>
              <a:ext uri="{FF2B5EF4-FFF2-40B4-BE49-F238E27FC236}">
                <a16:creationId xmlns:a16="http://schemas.microsoft.com/office/drawing/2014/main" id="{79AB76AA-5AC3-4346-986E-A9FC4D695C12}"/>
              </a:ext>
            </a:extLst>
          </p:cNvPr>
          <p:cNvGrpSpPr/>
          <p:nvPr/>
        </p:nvGrpSpPr>
        <p:grpSpPr>
          <a:xfrm>
            <a:off x="832916" y="792129"/>
            <a:ext cx="3699358" cy="5637765"/>
            <a:chOff x="730120" y="1053718"/>
            <a:chExt cx="3036840" cy="5393992"/>
          </a:xfrm>
        </p:grpSpPr>
        <p:pic>
          <p:nvPicPr>
            <p:cNvPr id="19" name="Picture 18">
              <a:extLst>
                <a:ext uri="{FF2B5EF4-FFF2-40B4-BE49-F238E27FC236}">
                  <a16:creationId xmlns:a16="http://schemas.microsoft.com/office/drawing/2014/main" id="{DC2A0444-B989-4435-A58D-4E72339A67EE}"/>
                </a:ext>
              </a:extLst>
            </p:cNvPr>
            <p:cNvPicPr>
              <a:picLocks noChangeAspect="1"/>
            </p:cNvPicPr>
            <p:nvPr/>
          </p:nvPicPr>
          <p:blipFill rotWithShape="1">
            <a:blip r:embed="rId7"/>
            <a:srcRect t="2820" r="29053"/>
            <a:stretch/>
          </p:blipFill>
          <p:spPr>
            <a:xfrm>
              <a:off x="730120" y="1053718"/>
              <a:ext cx="3028282" cy="5393992"/>
            </a:xfrm>
            <a:prstGeom prst="rect">
              <a:avLst/>
            </a:prstGeom>
          </p:spPr>
        </p:pic>
        <p:sp>
          <p:nvSpPr>
            <p:cNvPr id="20" name="Rectangle 19">
              <a:extLst>
                <a:ext uri="{FF2B5EF4-FFF2-40B4-BE49-F238E27FC236}">
                  <a16:creationId xmlns:a16="http://schemas.microsoft.com/office/drawing/2014/main" id="{DA5B3B79-3BEB-49BA-B3DF-1D560506A45A}"/>
                </a:ext>
              </a:extLst>
            </p:cNvPr>
            <p:cNvSpPr/>
            <p:nvPr/>
          </p:nvSpPr>
          <p:spPr>
            <a:xfrm>
              <a:off x="1431645" y="1434903"/>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723B2AA0-CD15-4657-9753-95ED9416AA97}"/>
                </a:ext>
              </a:extLst>
            </p:cNvPr>
            <p:cNvSpPr/>
            <p:nvPr/>
          </p:nvSpPr>
          <p:spPr>
            <a:xfrm>
              <a:off x="2966860" y="1651000"/>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03C2B182-F2C7-4011-9FBF-BD9BD07A46EF}"/>
                </a:ext>
              </a:extLst>
            </p:cNvPr>
            <p:cNvSpPr/>
            <p:nvPr/>
          </p:nvSpPr>
          <p:spPr>
            <a:xfrm>
              <a:off x="1812255" y="1890320"/>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879D0ED-8CDA-49F1-99FB-9D470C6403D1}"/>
                </a:ext>
              </a:extLst>
            </p:cNvPr>
            <p:cNvSpPr/>
            <p:nvPr/>
          </p:nvSpPr>
          <p:spPr>
            <a:xfrm>
              <a:off x="2726091" y="2130431"/>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3487DCAB-7326-42F2-9B2F-C8EBCA5205DB}"/>
                </a:ext>
              </a:extLst>
            </p:cNvPr>
            <p:cNvSpPr/>
            <p:nvPr/>
          </p:nvSpPr>
          <p:spPr>
            <a:xfrm>
              <a:off x="2808100" y="3141520"/>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D0400060-816E-4CA8-B61B-F0BC0B70C871}"/>
                </a:ext>
              </a:extLst>
            </p:cNvPr>
            <p:cNvSpPr/>
            <p:nvPr/>
          </p:nvSpPr>
          <p:spPr>
            <a:xfrm>
              <a:off x="1652828" y="3343147"/>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DA276F7E-6F38-4372-951C-4A4BF6EF3A15}"/>
                </a:ext>
              </a:extLst>
            </p:cNvPr>
            <p:cNvSpPr/>
            <p:nvPr/>
          </p:nvSpPr>
          <p:spPr>
            <a:xfrm>
              <a:off x="1579523" y="3509609"/>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A76BAD8-14DB-47C2-8BA0-64C3FCE9AE98}"/>
                </a:ext>
              </a:extLst>
            </p:cNvPr>
            <p:cNvSpPr/>
            <p:nvPr/>
          </p:nvSpPr>
          <p:spPr>
            <a:xfrm>
              <a:off x="1252778" y="3941306"/>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BB4C8953-6899-477C-9240-5BE0A8104C8D}"/>
                </a:ext>
              </a:extLst>
            </p:cNvPr>
            <p:cNvSpPr/>
            <p:nvPr/>
          </p:nvSpPr>
          <p:spPr>
            <a:xfrm>
              <a:off x="1582418" y="4171931"/>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B199217E-8E01-47A4-A243-E34A2DF3A508}"/>
                </a:ext>
              </a:extLst>
            </p:cNvPr>
            <p:cNvSpPr/>
            <p:nvPr/>
          </p:nvSpPr>
          <p:spPr>
            <a:xfrm>
              <a:off x="1966507" y="4980637"/>
              <a:ext cx="800100" cy="216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8" name="Straight Arrow Connector 7">
            <a:extLst>
              <a:ext uri="{FF2B5EF4-FFF2-40B4-BE49-F238E27FC236}">
                <a16:creationId xmlns:a16="http://schemas.microsoft.com/office/drawing/2014/main" id="{47A002B1-D89A-4FFE-9109-47664DFED575}"/>
              </a:ext>
            </a:extLst>
          </p:cNvPr>
          <p:cNvCxnSpPr>
            <a:cxnSpLocks/>
            <a:endCxn id="6" idx="1"/>
          </p:cNvCxnSpPr>
          <p:nvPr/>
        </p:nvCxnSpPr>
        <p:spPr>
          <a:xfrm flipV="1">
            <a:off x="3100114" y="3772335"/>
            <a:ext cx="1884540" cy="255009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4A88BDDF-C2C7-4EFA-B526-98C6476906FF}"/>
              </a:ext>
            </a:extLst>
          </p:cNvPr>
          <p:cNvSpPr/>
          <p:nvPr/>
        </p:nvSpPr>
        <p:spPr>
          <a:xfrm>
            <a:off x="801222" y="1183932"/>
            <a:ext cx="2895443" cy="92805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tangle 30">
            <a:extLst>
              <a:ext uri="{FF2B5EF4-FFF2-40B4-BE49-F238E27FC236}">
                <a16:creationId xmlns:a16="http://schemas.microsoft.com/office/drawing/2014/main" id="{A3E12095-0329-45D1-BFF8-F0A5BF92D946}"/>
              </a:ext>
            </a:extLst>
          </p:cNvPr>
          <p:cNvSpPr/>
          <p:nvPr/>
        </p:nvSpPr>
        <p:spPr>
          <a:xfrm>
            <a:off x="832916" y="2935033"/>
            <a:ext cx="2895443" cy="3229825"/>
          </a:xfrm>
          <a:prstGeom prst="rect">
            <a:avLst/>
          </a:prstGeom>
          <a:solidFill>
            <a:schemeClr val="accent5">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913D6112-BD7A-4379-9B5D-1D118D1AD35B}"/>
              </a:ext>
            </a:extLst>
          </p:cNvPr>
          <p:cNvSpPr/>
          <p:nvPr/>
        </p:nvSpPr>
        <p:spPr>
          <a:xfrm>
            <a:off x="820385" y="6165012"/>
            <a:ext cx="2895443" cy="263423"/>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AFBFFBCB-AED8-4D4A-A102-5A320FD3DF5B}"/>
              </a:ext>
            </a:extLst>
          </p:cNvPr>
          <p:cNvSpPr txBox="1"/>
          <p:nvPr/>
        </p:nvSpPr>
        <p:spPr>
          <a:xfrm>
            <a:off x="1592376" y="6398860"/>
            <a:ext cx="2143760" cy="461665"/>
          </a:xfrm>
          <a:prstGeom prst="rect">
            <a:avLst/>
          </a:prstGeom>
          <a:noFill/>
        </p:spPr>
        <p:txBody>
          <a:bodyPr wrap="square" rtlCol="0">
            <a:spAutoFit/>
          </a:bodyPr>
          <a:lstStyle/>
          <a:p>
            <a:r>
              <a:rPr lang="en-GB" sz="2400" b="1" i="1" dirty="0">
                <a:latin typeface="Segoe UI Light" panose="020B0502040204020203" pitchFamily="34" charset="0"/>
                <a:cs typeface="Segoe UI Light" panose="020B0502040204020203" pitchFamily="34" charset="0"/>
              </a:rPr>
              <a:t>input.txt</a:t>
            </a:r>
          </a:p>
        </p:txBody>
      </p:sp>
    </p:spTree>
    <p:extLst>
      <p:ext uri="{BB962C8B-B14F-4D97-AF65-F5344CB8AC3E}">
        <p14:creationId xmlns:p14="http://schemas.microsoft.com/office/powerpoint/2010/main" val="2493657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6463AEE-2898-4EBA-9B9F-EBC01096B06D}"/>
              </a:ext>
            </a:extLst>
          </p:cNvPr>
          <p:cNvSpPr txBox="1"/>
          <p:nvPr/>
        </p:nvSpPr>
        <p:spPr>
          <a:xfrm>
            <a:off x="1142511" y="1838770"/>
            <a:ext cx="5411534" cy="2308324"/>
          </a:xfrm>
          <a:prstGeom prst="rect">
            <a:avLst/>
          </a:prstGeom>
          <a:noFill/>
        </p:spPr>
        <p:txBody>
          <a:bodyPr wrap="square" rtlCol="0">
            <a:spAutoFit/>
          </a:bodyPr>
          <a:lstStyle/>
          <a:p>
            <a:r>
              <a:rPr lang="en-GB" sz="3600" dirty="0">
                <a:cs typeface="Segoe UI Light" panose="020B0502040204020203" pitchFamily="34" charset="0"/>
              </a:rPr>
              <a:t> </a:t>
            </a:r>
          </a:p>
          <a:p>
            <a:r>
              <a:rPr lang="en-GB" sz="3600" dirty="0" err="1">
                <a:cs typeface="Segoe UI Light" panose="020B0502040204020203" pitchFamily="34" charset="0"/>
              </a:rPr>
              <a:t>NetCDF</a:t>
            </a:r>
            <a:r>
              <a:rPr lang="en-GB" sz="3600" dirty="0">
                <a:cs typeface="Segoe UI Light" panose="020B0502040204020203" pitchFamily="34" charset="0"/>
              </a:rPr>
              <a:t> files</a:t>
            </a:r>
          </a:p>
          <a:p>
            <a:endParaRPr lang="en-GB" sz="3600" dirty="0">
              <a:cs typeface="Segoe UI Light" panose="020B0502040204020203" pitchFamily="34" charset="0"/>
            </a:endParaRPr>
          </a:p>
          <a:p>
            <a:endParaRPr lang="en-GB" sz="3600" dirty="0">
              <a:cs typeface="Segoe UI Light" panose="020B0502040204020203" pitchFamily="34" charset="0"/>
            </a:endParaRPr>
          </a:p>
        </p:txBody>
      </p:sp>
      <p:pic>
        <p:nvPicPr>
          <p:cNvPr id="6" name="Graphic 5" descr="Open folder">
            <a:extLst>
              <a:ext uri="{FF2B5EF4-FFF2-40B4-BE49-F238E27FC236}">
                <a16:creationId xmlns:a16="http://schemas.microsoft.com/office/drawing/2014/main" id="{47FAEBC5-958F-4227-AD2B-DF1D7BC292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511" y="3117261"/>
            <a:ext cx="2885440" cy="2885440"/>
          </a:xfrm>
          <a:prstGeom prst="rect">
            <a:avLst/>
          </a:prstGeom>
        </p:spPr>
      </p:pic>
      <p:pic>
        <p:nvPicPr>
          <p:cNvPr id="10" name="Graphic 9" descr="Image">
            <a:extLst>
              <a:ext uri="{FF2B5EF4-FFF2-40B4-BE49-F238E27FC236}">
                <a16:creationId xmlns:a16="http://schemas.microsoft.com/office/drawing/2014/main" id="{4DBFCDC1-4352-405A-A9E2-16697852E5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58353" y="3210098"/>
            <a:ext cx="2699765" cy="2699765"/>
          </a:xfrm>
          <a:prstGeom prst="rect">
            <a:avLst/>
          </a:prstGeom>
        </p:spPr>
      </p:pic>
      <p:sp>
        <p:nvSpPr>
          <p:cNvPr id="11" name="TextBox 10">
            <a:extLst>
              <a:ext uri="{FF2B5EF4-FFF2-40B4-BE49-F238E27FC236}">
                <a16:creationId xmlns:a16="http://schemas.microsoft.com/office/drawing/2014/main" id="{69CF171B-1A52-40BB-9150-4441E39336E1}"/>
              </a:ext>
            </a:extLst>
          </p:cNvPr>
          <p:cNvSpPr txBox="1"/>
          <p:nvPr/>
        </p:nvSpPr>
        <p:spPr>
          <a:xfrm>
            <a:off x="6082142" y="2286075"/>
            <a:ext cx="5290403" cy="2308324"/>
          </a:xfrm>
          <a:prstGeom prst="rect">
            <a:avLst/>
          </a:prstGeom>
          <a:noFill/>
        </p:spPr>
        <p:txBody>
          <a:bodyPr wrap="square" rtlCol="0">
            <a:spAutoFit/>
          </a:bodyPr>
          <a:lstStyle/>
          <a:p>
            <a:r>
              <a:rPr lang="en-GB" sz="3600" dirty="0">
                <a:cs typeface="Segoe UI Light" panose="020B0502040204020203" pitchFamily="34" charset="0"/>
              </a:rPr>
              <a:t>Plots – maps, histograms, time series, box plots</a:t>
            </a:r>
          </a:p>
          <a:p>
            <a:endParaRPr lang="en-GB" sz="2400" dirty="0">
              <a:latin typeface="Segoe UI Light" panose="020B0502040204020203" pitchFamily="34" charset="0"/>
              <a:cs typeface="Segoe UI Light" panose="020B0502040204020203" pitchFamily="34" charset="0"/>
            </a:endParaRPr>
          </a:p>
          <a:p>
            <a:pPr marL="342900" indent="-342900">
              <a:buFont typeface="Arial" panose="020B0604020202020204" pitchFamily="34" charset="0"/>
              <a:buChar char="•"/>
            </a:pPr>
            <a:endParaRPr lang="en-GB" sz="2400" dirty="0">
              <a:latin typeface="Segoe UI Light" panose="020B0502040204020203" pitchFamily="34" charset="0"/>
              <a:cs typeface="Segoe UI Light" panose="020B0502040204020203" pitchFamily="34" charset="0"/>
            </a:endParaRPr>
          </a:p>
          <a:p>
            <a:endParaRPr lang="en-GB" sz="2400" dirty="0">
              <a:latin typeface="Segoe UI Light" panose="020B0502040204020203" pitchFamily="34" charset="0"/>
              <a:cs typeface="Segoe UI Light" panose="020B0502040204020203" pitchFamily="34" charset="0"/>
            </a:endParaRPr>
          </a:p>
        </p:txBody>
      </p:sp>
      <p:cxnSp>
        <p:nvCxnSpPr>
          <p:cNvPr id="12" name="Straight Connector 11">
            <a:extLst>
              <a:ext uri="{FF2B5EF4-FFF2-40B4-BE49-F238E27FC236}">
                <a16:creationId xmlns:a16="http://schemas.microsoft.com/office/drawing/2014/main" id="{9EEE8820-D8C5-4FA4-8033-9828A161531D}"/>
              </a:ext>
            </a:extLst>
          </p:cNvPr>
          <p:cNvCxnSpPr/>
          <p:nvPr/>
        </p:nvCxnSpPr>
        <p:spPr>
          <a:xfrm>
            <a:off x="1119064" y="719935"/>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13" name="TextBox 12">
            <a:extLst>
              <a:ext uri="{FF2B5EF4-FFF2-40B4-BE49-F238E27FC236}">
                <a16:creationId xmlns:a16="http://schemas.microsoft.com/office/drawing/2014/main" id="{60C1579F-B5E3-4664-A5C3-E15E981B505C}"/>
              </a:ext>
            </a:extLst>
          </p:cNvPr>
          <p:cNvSpPr txBox="1"/>
          <p:nvPr/>
        </p:nvSpPr>
        <p:spPr>
          <a:xfrm>
            <a:off x="1035728" y="101628"/>
            <a:ext cx="5060272" cy="646331"/>
          </a:xfrm>
          <a:prstGeom prst="rect">
            <a:avLst/>
          </a:prstGeom>
          <a:noFill/>
        </p:spPr>
        <p:txBody>
          <a:bodyPr wrap="square" rtlCol="0">
            <a:spAutoFit/>
          </a:bodyPr>
          <a:lstStyle/>
          <a:p>
            <a:r>
              <a:rPr lang="en-GB" sz="3600" dirty="0">
                <a:cs typeface="Segoe UI Light" panose="020B0502040204020203" pitchFamily="34" charset="0"/>
              </a:rPr>
              <a:t>EZclim: Output</a:t>
            </a:r>
          </a:p>
        </p:txBody>
      </p:sp>
      <p:grpSp>
        <p:nvGrpSpPr>
          <p:cNvPr id="14" name="Group 13">
            <a:extLst>
              <a:ext uri="{FF2B5EF4-FFF2-40B4-BE49-F238E27FC236}">
                <a16:creationId xmlns:a16="http://schemas.microsoft.com/office/drawing/2014/main" id="{4ED4CA8F-4E79-444F-8227-2581D8461F87}"/>
              </a:ext>
            </a:extLst>
          </p:cNvPr>
          <p:cNvGrpSpPr/>
          <p:nvPr/>
        </p:nvGrpSpPr>
        <p:grpSpPr>
          <a:xfrm>
            <a:off x="-422758" y="-526101"/>
            <a:ext cx="1458486" cy="1464574"/>
            <a:chOff x="-655120" y="-808334"/>
            <a:chExt cx="2296345" cy="2206382"/>
          </a:xfrm>
        </p:grpSpPr>
        <p:grpSp>
          <p:nvGrpSpPr>
            <p:cNvPr id="15" name="Group 14">
              <a:extLst>
                <a:ext uri="{FF2B5EF4-FFF2-40B4-BE49-F238E27FC236}">
                  <a16:creationId xmlns:a16="http://schemas.microsoft.com/office/drawing/2014/main" id="{ACC2477D-09EC-4DF8-98A4-D4087A5C53F9}"/>
                </a:ext>
              </a:extLst>
            </p:cNvPr>
            <p:cNvGrpSpPr/>
            <p:nvPr/>
          </p:nvGrpSpPr>
          <p:grpSpPr>
            <a:xfrm>
              <a:off x="-655120" y="-808334"/>
              <a:ext cx="2296345" cy="2206382"/>
              <a:chOff x="-655120" y="-797086"/>
              <a:chExt cx="2296345" cy="2206382"/>
            </a:xfrm>
          </p:grpSpPr>
          <p:sp>
            <p:nvSpPr>
              <p:cNvPr id="17" name="Oval 16">
                <a:extLst>
                  <a:ext uri="{FF2B5EF4-FFF2-40B4-BE49-F238E27FC236}">
                    <a16:creationId xmlns:a16="http://schemas.microsoft.com/office/drawing/2014/main" id="{520BB24C-25F1-409C-9DEE-D09A3A8D97E7}"/>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0E59FF00-20DE-45EB-A6E9-B793D4FF84C7}"/>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16" name="Graphic 15" descr="Hierarchy">
              <a:extLst>
                <a:ext uri="{FF2B5EF4-FFF2-40B4-BE49-F238E27FC236}">
                  <a16:creationId xmlns:a16="http://schemas.microsoft.com/office/drawing/2014/main" id="{DFE8483E-B1C4-447F-A512-1DD5B1ECA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980" y="39548"/>
              <a:ext cx="1029273" cy="1029273"/>
            </a:xfrm>
            <a:prstGeom prst="rect">
              <a:avLst/>
            </a:prstGeom>
          </p:spPr>
        </p:pic>
      </p:grpSp>
      <p:sp>
        <p:nvSpPr>
          <p:cNvPr id="24" name="TextBox 23">
            <a:extLst>
              <a:ext uri="{FF2B5EF4-FFF2-40B4-BE49-F238E27FC236}">
                <a16:creationId xmlns:a16="http://schemas.microsoft.com/office/drawing/2014/main" id="{029C135F-707A-42D4-A47E-BE9336F295A5}"/>
              </a:ext>
            </a:extLst>
          </p:cNvPr>
          <p:cNvSpPr txBox="1"/>
          <p:nvPr/>
        </p:nvSpPr>
        <p:spPr>
          <a:xfrm>
            <a:off x="7689554" y="5722566"/>
            <a:ext cx="1837362" cy="830997"/>
          </a:xfrm>
          <a:prstGeom prst="rect">
            <a:avLst/>
          </a:prstGeom>
          <a:noFill/>
        </p:spPr>
        <p:txBody>
          <a:bodyPr wrap="none" rtlCol="0">
            <a:spAutoFit/>
          </a:bodyPr>
          <a:lstStyle/>
          <a:p>
            <a:pPr marL="342900" indent="-342900">
              <a:buFont typeface="Arial" panose="020B0604020202020204" pitchFamily="34" charset="0"/>
              <a:buChar char="•"/>
            </a:pPr>
            <a:r>
              <a:rPr lang="en-GB" sz="2400" i="1" dirty="0"/>
              <a:t>On screen </a:t>
            </a:r>
          </a:p>
          <a:p>
            <a:pPr marL="342900" indent="-342900">
              <a:buFont typeface="Arial" panose="020B0604020202020204" pitchFamily="34" charset="0"/>
              <a:buChar char="•"/>
            </a:pPr>
            <a:r>
              <a:rPr lang="en-GB" sz="2400" i="1" dirty="0"/>
              <a:t>On file</a:t>
            </a:r>
          </a:p>
        </p:txBody>
      </p:sp>
      <p:sp>
        <p:nvSpPr>
          <p:cNvPr id="25" name="TextBox 24">
            <a:extLst>
              <a:ext uri="{FF2B5EF4-FFF2-40B4-BE49-F238E27FC236}">
                <a16:creationId xmlns:a16="http://schemas.microsoft.com/office/drawing/2014/main" id="{0545F7CB-A7FB-4E66-85C3-082DE62ECBCF}"/>
              </a:ext>
            </a:extLst>
          </p:cNvPr>
          <p:cNvSpPr txBox="1"/>
          <p:nvPr/>
        </p:nvSpPr>
        <p:spPr>
          <a:xfrm>
            <a:off x="5020457" y="792363"/>
            <a:ext cx="2038891" cy="923330"/>
          </a:xfrm>
          <a:prstGeom prst="rect">
            <a:avLst/>
          </a:prstGeom>
          <a:solidFill>
            <a:schemeClr val="bg1">
              <a:lumMod val="95000"/>
            </a:schemeClr>
          </a:solidFill>
          <a:ln>
            <a:noFill/>
          </a:ln>
        </p:spPr>
        <p:txBody>
          <a:bodyPr wrap="square" rtlCol="0">
            <a:spAutoFit/>
          </a:bodyPr>
          <a:lstStyle/>
          <a:p>
            <a:r>
              <a:rPr lang="en-GB" sz="5400" b="1" dirty="0"/>
              <a:t>EZclim</a:t>
            </a:r>
            <a:endParaRPr lang="en-GB" b="1" dirty="0"/>
          </a:p>
        </p:txBody>
      </p:sp>
      <p:sp>
        <p:nvSpPr>
          <p:cNvPr id="26" name="Left Brace 25">
            <a:extLst>
              <a:ext uri="{FF2B5EF4-FFF2-40B4-BE49-F238E27FC236}">
                <a16:creationId xmlns:a16="http://schemas.microsoft.com/office/drawing/2014/main" id="{AD6A8C42-A8BE-477A-9573-6D179388D4E6}"/>
              </a:ext>
            </a:extLst>
          </p:cNvPr>
          <p:cNvSpPr/>
          <p:nvPr/>
        </p:nvSpPr>
        <p:spPr>
          <a:xfrm rot="5400000">
            <a:off x="5772403" y="-2742123"/>
            <a:ext cx="535000" cy="10014284"/>
          </a:xfrm>
          <a:prstGeom prst="leftBrace">
            <a:avLst>
              <a:gd name="adj1" fmla="val 8333"/>
              <a:gd name="adj2" fmla="val 50507"/>
            </a:avLst>
          </a:prstGeom>
          <a:noFill/>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279818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B747E28-3D32-4147-8F07-DFEF6CBD7FC8}"/>
              </a:ext>
            </a:extLst>
          </p:cNvPr>
          <p:cNvCxnSpPr/>
          <p:nvPr/>
        </p:nvCxnSpPr>
        <p:spPr>
          <a:xfrm>
            <a:off x="1285145" y="631620"/>
            <a:ext cx="10280342" cy="0"/>
          </a:xfrm>
          <a:prstGeom prst="line">
            <a:avLst/>
          </a:prstGeom>
          <a:ln w="57150"/>
        </p:spPr>
        <p:style>
          <a:lnRef idx="3">
            <a:schemeClr val="accent6"/>
          </a:lnRef>
          <a:fillRef idx="0">
            <a:schemeClr val="accent6"/>
          </a:fillRef>
          <a:effectRef idx="2">
            <a:schemeClr val="accent6"/>
          </a:effectRef>
          <a:fontRef idx="minor">
            <a:schemeClr val="tx1"/>
          </a:fontRef>
        </p:style>
      </p:cxnSp>
      <p:sp>
        <p:nvSpPr>
          <p:cNvPr id="4" name="TextBox 3">
            <a:extLst>
              <a:ext uri="{FF2B5EF4-FFF2-40B4-BE49-F238E27FC236}">
                <a16:creationId xmlns:a16="http://schemas.microsoft.com/office/drawing/2014/main" id="{1D5EA9EF-7610-4A9E-9961-5445B27F491C}"/>
              </a:ext>
            </a:extLst>
          </p:cNvPr>
          <p:cNvSpPr txBox="1"/>
          <p:nvPr/>
        </p:nvSpPr>
        <p:spPr>
          <a:xfrm>
            <a:off x="1285145" y="-14711"/>
            <a:ext cx="8168739" cy="646331"/>
          </a:xfrm>
          <a:prstGeom prst="rect">
            <a:avLst/>
          </a:prstGeom>
          <a:noFill/>
        </p:spPr>
        <p:txBody>
          <a:bodyPr wrap="square" rtlCol="0">
            <a:spAutoFit/>
          </a:bodyPr>
          <a:lstStyle/>
          <a:p>
            <a:r>
              <a:rPr lang="en-GB" sz="3600" dirty="0">
                <a:cs typeface="Segoe UI Light" panose="020B0502040204020203" pitchFamily="34" charset="0"/>
              </a:rPr>
              <a:t>EZclim: Basic functionality</a:t>
            </a:r>
          </a:p>
        </p:txBody>
      </p:sp>
      <p:pic>
        <p:nvPicPr>
          <p:cNvPr id="19" name="Picture 18">
            <a:extLst>
              <a:ext uri="{FF2B5EF4-FFF2-40B4-BE49-F238E27FC236}">
                <a16:creationId xmlns:a16="http://schemas.microsoft.com/office/drawing/2014/main" id="{25C8F9CF-A645-4C78-B73E-8D5448A040D8}"/>
              </a:ext>
            </a:extLst>
          </p:cNvPr>
          <p:cNvPicPr>
            <a:picLocks noChangeAspect="1"/>
          </p:cNvPicPr>
          <p:nvPr/>
        </p:nvPicPr>
        <p:blipFill rotWithShape="1">
          <a:blip r:embed="rId3">
            <a:clrChange>
              <a:clrFrom>
                <a:srgbClr val="FFFFFF"/>
              </a:clrFrom>
              <a:clrTo>
                <a:srgbClr val="FFFFFF">
                  <a:alpha val="0"/>
                </a:srgbClr>
              </a:clrTo>
            </a:clrChange>
          </a:blip>
          <a:srcRect l="31188" t="11225" r="14392" b="4531"/>
          <a:stretch/>
        </p:blipFill>
        <p:spPr>
          <a:xfrm>
            <a:off x="4516248" y="1623216"/>
            <a:ext cx="7670800" cy="4318000"/>
          </a:xfrm>
          <a:prstGeom prst="rect">
            <a:avLst/>
          </a:prstGeom>
        </p:spPr>
      </p:pic>
      <p:sp>
        <p:nvSpPr>
          <p:cNvPr id="6" name="TextBox 5">
            <a:extLst>
              <a:ext uri="{FF2B5EF4-FFF2-40B4-BE49-F238E27FC236}">
                <a16:creationId xmlns:a16="http://schemas.microsoft.com/office/drawing/2014/main" id="{F130FC54-FFEA-4B32-A41E-4F1C4A819A6F}"/>
              </a:ext>
            </a:extLst>
          </p:cNvPr>
          <p:cNvSpPr txBox="1"/>
          <p:nvPr/>
        </p:nvSpPr>
        <p:spPr>
          <a:xfrm>
            <a:off x="5180811" y="1108831"/>
            <a:ext cx="5423688" cy="584775"/>
          </a:xfrm>
          <a:prstGeom prst="rect">
            <a:avLst/>
          </a:prstGeom>
          <a:solidFill>
            <a:schemeClr val="accent2">
              <a:lumMod val="40000"/>
              <a:lumOff val="60000"/>
            </a:schemeClr>
          </a:solidFill>
        </p:spPr>
        <p:txBody>
          <a:bodyPr wrap="square" rtlCol="0">
            <a:spAutoFit/>
          </a:bodyPr>
          <a:lstStyle/>
          <a:p>
            <a:pPr algn="ctr"/>
            <a:r>
              <a:rPr lang="en-GB" sz="3200" dirty="0"/>
              <a:t>Median SST (1850-1950)</a:t>
            </a:r>
            <a:endParaRPr lang="en-GB" sz="3200" dirty="0">
              <a:cs typeface="Segoe UI Light" panose="020B0502040204020203" pitchFamily="34" charset="0"/>
            </a:endParaRPr>
          </a:p>
        </p:txBody>
      </p:sp>
      <p:pic>
        <p:nvPicPr>
          <p:cNvPr id="20" name="Picture 19">
            <a:extLst>
              <a:ext uri="{FF2B5EF4-FFF2-40B4-BE49-F238E27FC236}">
                <a16:creationId xmlns:a16="http://schemas.microsoft.com/office/drawing/2014/main" id="{8F90D197-1B1E-463E-9E6A-7A6376E5DBB0}"/>
              </a:ext>
            </a:extLst>
          </p:cNvPr>
          <p:cNvPicPr>
            <a:picLocks noChangeAspect="1"/>
          </p:cNvPicPr>
          <p:nvPr/>
        </p:nvPicPr>
        <p:blipFill rotWithShape="1">
          <a:blip r:embed="rId4">
            <a:clrChange>
              <a:clrFrom>
                <a:srgbClr val="FFFFFF"/>
              </a:clrFrom>
              <a:clrTo>
                <a:srgbClr val="FFFFFF">
                  <a:alpha val="0"/>
                </a:srgbClr>
              </a:clrTo>
            </a:clrChange>
            <a:extLst>
              <a:ext uri="{BEBA8EAE-BF5A-486C-A8C5-ECC9F3942E4B}">
                <a14:imgProps xmlns:a14="http://schemas.microsoft.com/office/drawing/2010/main">
                  <a14:imgLayer r:embed="rId5">
                    <a14:imgEffect>
                      <a14:sharpenSoften amount="50000"/>
                    </a14:imgEffect>
                  </a14:imgLayer>
                </a14:imgProps>
              </a:ext>
            </a:extLst>
          </a:blip>
          <a:srcRect t="13518" r="46867" b="12719"/>
          <a:stretch/>
        </p:blipFill>
        <p:spPr>
          <a:xfrm>
            <a:off x="156434" y="1108831"/>
            <a:ext cx="4359814" cy="5623203"/>
          </a:xfrm>
          <a:prstGeom prst="rect">
            <a:avLst/>
          </a:prstGeom>
          <a:ln w="19050">
            <a:solidFill>
              <a:schemeClr val="accent1">
                <a:lumMod val="75000"/>
              </a:schemeClr>
            </a:solidFill>
          </a:ln>
        </p:spPr>
      </p:pic>
      <p:sp>
        <p:nvSpPr>
          <p:cNvPr id="22" name="TextBox 21">
            <a:extLst>
              <a:ext uri="{FF2B5EF4-FFF2-40B4-BE49-F238E27FC236}">
                <a16:creationId xmlns:a16="http://schemas.microsoft.com/office/drawing/2014/main" id="{BD3BE65F-69E1-4204-9287-78AF4250F9E4}"/>
              </a:ext>
            </a:extLst>
          </p:cNvPr>
          <p:cNvSpPr txBox="1"/>
          <p:nvPr/>
        </p:nvSpPr>
        <p:spPr>
          <a:xfrm>
            <a:off x="3037051" y="6270388"/>
            <a:ext cx="2143760" cy="461665"/>
          </a:xfrm>
          <a:prstGeom prst="rect">
            <a:avLst/>
          </a:prstGeom>
          <a:noFill/>
        </p:spPr>
        <p:txBody>
          <a:bodyPr wrap="square" rtlCol="0">
            <a:spAutoFit/>
          </a:bodyPr>
          <a:lstStyle/>
          <a:p>
            <a:r>
              <a:rPr lang="en-GB" sz="2400" b="1" i="1" dirty="0">
                <a:latin typeface="Segoe UI Light" panose="020B0502040204020203" pitchFamily="34" charset="0"/>
                <a:cs typeface="Segoe UI Light" panose="020B0502040204020203" pitchFamily="34" charset="0"/>
              </a:rPr>
              <a:t>input.txt</a:t>
            </a:r>
          </a:p>
        </p:txBody>
      </p:sp>
      <p:grpSp>
        <p:nvGrpSpPr>
          <p:cNvPr id="29" name="Group 28">
            <a:extLst>
              <a:ext uri="{FF2B5EF4-FFF2-40B4-BE49-F238E27FC236}">
                <a16:creationId xmlns:a16="http://schemas.microsoft.com/office/drawing/2014/main" id="{2601E8F1-00BA-4D86-9379-1415688B42FE}"/>
              </a:ext>
            </a:extLst>
          </p:cNvPr>
          <p:cNvGrpSpPr/>
          <p:nvPr/>
        </p:nvGrpSpPr>
        <p:grpSpPr>
          <a:xfrm>
            <a:off x="-324595" y="-606340"/>
            <a:ext cx="1458486" cy="1464574"/>
            <a:chOff x="-324595" y="-606340"/>
            <a:chExt cx="1458486" cy="1464574"/>
          </a:xfrm>
        </p:grpSpPr>
        <p:grpSp>
          <p:nvGrpSpPr>
            <p:cNvPr id="24" name="Group 23">
              <a:extLst>
                <a:ext uri="{FF2B5EF4-FFF2-40B4-BE49-F238E27FC236}">
                  <a16:creationId xmlns:a16="http://schemas.microsoft.com/office/drawing/2014/main" id="{6F9702CB-A4C3-4CFC-9CCE-064960B38F6F}"/>
                </a:ext>
              </a:extLst>
            </p:cNvPr>
            <p:cNvGrpSpPr/>
            <p:nvPr/>
          </p:nvGrpSpPr>
          <p:grpSpPr>
            <a:xfrm>
              <a:off x="-324595" y="-606340"/>
              <a:ext cx="1458486" cy="1464574"/>
              <a:chOff x="-655120" y="-797086"/>
              <a:chExt cx="2296345" cy="2206382"/>
            </a:xfrm>
          </p:grpSpPr>
          <p:sp>
            <p:nvSpPr>
              <p:cNvPr id="26" name="Oval 25">
                <a:extLst>
                  <a:ext uri="{FF2B5EF4-FFF2-40B4-BE49-F238E27FC236}">
                    <a16:creationId xmlns:a16="http://schemas.microsoft.com/office/drawing/2014/main" id="{17619F20-EFE8-46AF-8A90-B6DFCEAC796C}"/>
                  </a:ext>
                </a:extLst>
              </p:cNvPr>
              <p:cNvSpPr/>
              <p:nvPr/>
            </p:nvSpPr>
            <p:spPr>
              <a:xfrm>
                <a:off x="-650449" y="-735531"/>
                <a:ext cx="2291674" cy="2144827"/>
              </a:xfrm>
              <a:prstGeom prst="ellipse">
                <a:avLst/>
              </a:prstGeom>
              <a:solidFill>
                <a:schemeClr val="accent6">
                  <a:lumMod val="20000"/>
                  <a:lumOff val="80000"/>
                  <a:alpha val="55000"/>
                </a:schemeClr>
              </a:solid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27" name="Oval 26">
                <a:extLst>
                  <a:ext uri="{FF2B5EF4-FFF2-40B4-BE49-F238E27FC236}">
                    <a16:creationId xmlns:a16="http://schemas.microsoft.com/office/drawing/2014/main" id="{EE0EB2A1-D854-4DCD-A114-609941829D7E}"/>
                  </a:ext>
                </a:extLst>
              </p:cNvPr>
              <p:cNvSpPr/>
              <p:nvPr/>
            </p:nvSpPr>
            <p:spPr>
              <a:xfrm>
                <a:off x="-655120" y="-797086"/>
                <a:ext cx="2291674" cy="2144827"/>
              </a:xfrm>
              <a:prstGeom prst="ellipse">
                <a:avLst/>
              </a:prstGeom>
              <a:noFill/>
              <a:ln w="76200">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grpSp>
        <p:pic>
          <p:nvPicPr>
            <p:cNvPr id="28" name="Picture 27">
              <a:extLst>
                <a:ext uri="{FF2B5EF4-FFF2-40B4-BE49-F238E27FC236}">
                  <a16:creationId xmlns:a16="http://schemas.microsoft.com/office/drawing/2014/main" id="{7B8A759E-9BCC-4A4D-BC46-4F738B03AA8E}"/>
                </a:ext>
              </a:extLst>
            </p:cNvPr>
            <p:cNvPicPr>
              <a:picLocks noChangeAspect="1"/>
            </p:cNvPicPr>
            <p:nvPr/>
          </p:nvPicPr>
          <p:blipFill>
            <a:blip r:embed="rId6"/>
            <a:stretch>
              <a:fillRect/>
            </a:stretch>
          </p:blipFill>
          <p:spPr>
            <a:xfrm>
              <a:off x="156434" y="22666"/>
              <a:ext cx="650649" cy="650649"/>
            </a:xfrm>
            <a:prstGeom prst="rect">
              <a:avLst/>
            </a:prstGeom>
          </p:spPr>
        </p:pic>
      </p:grpSp>
    </p:spTree>
    <p:extLst>
      <p:ext uri="{BB962C8B-B14F-4D97-AF65-F5344CB8AC3E}">
        <p14:creationId xmlns:p14="http://schemas.microsoft.com/office/powerpoint/2010/main" val="3323631746"/>
      </p:ext>
    </p:extLst>
  </p:cSld>
  <p:clrMapOvr>
    <a:masterClrMapping/>
  </p:clrMapOvr>
</p:sld>
</file>

<file path=ppt/theme/theme1.xml><?xml version="1.0" encoding="utf-8"?>
<a:theme xmlns:a="http://schemas.openxmlformats.org/drawingml/2006/main" name="Get Started with 3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oAutofit/>
      </a:bodyPr>
      <a:lstStyle>
        <a:defPPr marL="0" indent="0" algn="l">
          <a:lnSpc>
            <a:spcPts val="1800"/>
          </a:lnSpc>
          <a:spcAft>
            <a:spcPts val="600"/>
          </a:spcAft>
          <a:buNone/>
          <a:defRPr sz="1200" dirty="0" smtClean="0">
            <a:solidFill>
              <a:prstClr val="black">
                <a:lumMod val="75000"/>
                <a:lumOff val="25000"/>
              </a:prstClr>
            </a:solidFill>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TF16411177_Bring your presentations to life with 3D_AAS_v3" id="{16D6C460-65F3-4DF8-AE87-56541C30C8AE}" vid="{B7832409-F369-484D-AD9D-1F570206E6E0}"/>
    </a:ext>
  </a:extLst>
</a:theme>
</file>

<file path=ppt/theme/theme2.xml><?xml version="1.0" encoding="utf-8"?>
<a:theme xmlns:a="http://schemas.openxmlformats.org/drawingml/2006/main" name="Storyboard Layouts">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06286C1-23B0-486D-BA90-391FEFBD89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774A73-0280-47B7-9E46-5069D2220801}">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F7126FF7-C1F4-4C68-B9E0-A1BEBFA97A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2151</Words>
  <Application>Microsoft Office PowerPoint</Application>
  <PresentationFormat>Widescreen</PresentationFormat>
  <Paragraphs>194</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Segoe UI</vt:lpstr>
      <vt:lpstr>Segoe UI Light</vt:lpstr>
      <vt:lpstr>Get Started with 3D</vt:lpstr>
      <vt:lpstr>Storyboard Layouts</vt:lpstr>
      <vt:lpstr>EZclim a  new Software package for Climate modelling diagnostics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2019-09-03T13:29:35Z</dcterms:created>
  <dcterms:modified xsi:type="dcterms:W3CDTF">2019-09-07T21:40:22Z</dcterms:modified>
</cp:coreProperties>
</file>